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5"/>
  </p:notesMasterIdLst>
  <p:handoutMasterIdLst>
    <p:handoutMasterId r:id="rId26"/>
  </p:handoutMasterIdLst>
  <p:sldIdLst>
    <p:sldId id="256" r:id="rId2"/>
    <p:sldId id="257" r:id="rId3"/>
    <p:sldId id="263" r:id="rId4"/>
    <p:sldId id="261" r:id="rId5"/>
    <p:sldId id="258" r:id="rId6"/>
    <p:sldId id="264" r:id="rId7"/>
    <p:sldId id="266" r:id="rId8"/>
    <p:sldId id="278" r:id="rId9"/>
    <p:sldId id="268" r:id="rId10"/>
    <p:sldId id="279" r:id="rId11"/>
    <p:sldId id="271" r:id="rId12"/>
    <p:sldId id="274" r:id="rId13"/>
    <p:sldId id="273" r:id="rId14"/>
    <p:sldId id="272" r:id="rId15"/>
    <p:sldId id="267" r:id="rId16"/>
    <p:sldId id="269" r:id="rId17"/>
    <p:sldId id="275" r:id="rId18"/>
    <p:sldId id="270" r:id="rId19"/>
    <p:sldId id="276" r:id="rId20"/>
    <p:sldId id="277" r:id="rId21"/>
    <p:sldId id="259" r:id="rId22"/>
    <p:sldId id="260"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4349" autoAdjust="0"/>
  </p:normalViewPr>
  <p:slideViewPr>
    <p:cSldViewPr snapToGrid="0">
      <p:cViewPr varScale="1">
        <p:scale>
          <a:sx n="49" d="100"/>
          <a:sy n="49" d="100"/>
        </p:scale>
        <p:origin x="1734" y="39"/>
      </p:cViewPr>
      <p:guideLst/>
    </p:cSldViewPr>
  </p:slideViewPr>
  <p:notesTextViewPr>
    <p:cViewPr>
      <p:scale>
        <a:sx n="1" d="1"/>
        <a:sy n="1" d="1"/>
      </p:scale>
      <p:origin x="0" y="0"/>
    </p:cViewPr>
  </p:notesTextViewPr>
  <p:sorterViewPr>
    <p:cViewPr>
      <p:scale>
        <a:sx n="100" d="100"/>
        <a:sy n="100" d="100"/>
      </p:scale>
      <p:origin x="0" y="-446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107C2D-C068-4DC1-9408-82874007D8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Rivier University, CS699 Professional Seminar</a:t>
            </a:r>
          </a:p>
        </p:txBody>
      </p:sp>
      <p:sp>
        <p:nvSpPr>
          <p:cNvPr id="3" name="Date Placeholder 2">
            <a:extLst>
              <a:ext uri="{FF2B5EF4-FFF2-40B4-BE49-F238E27FC236}">
                <a16:creationId xmlns:a16="http://schemas.microsoft.com/office/drawing/2014/main" id="{FD6A2D23-8FF4-4164-A7AA-45F90517C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D4AF8A-81CF-4F93-B5E0-E7D85E7D7995}" type="datetimeFigureOut">
              <a:rPr lang="en-US" smtClean="0"/>
              <a:t>10/2/2017</a:t>
            </a:fld>
            <a:endParaRPr lang="en-US"/>
          </a:p>
        </p:txBody>
      </p:sp>
      <p:sp>
        <p:nvSpPr>
          <p:cNvPr id="4" name="Footer Placeholder 3">
            <a:extLst>
              <a:ext uri="{FF2B5EF4-FFF2-40B4-BE49-F238E27FC236}">
                <a16:creationId xmlns:a16="http://schemas.microsoft.com/office/drawing/2014/main" id="{CEA3E54D-3836-4CF7-9423-DCDFFB2632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7CB830-8EC1-45FB-8D09-65CBCA6A89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179501-C3C6-4D65-A832-33A5E1F56634}" type="slidenum">
              <a:rPr lang="en-US" smtClean="0"/>
              <a:t>‹#›</a:t>
            </a:fld>
            <a:endParaRPr lang="en-US"/>
          </a:p>
        </p:txBody>
      </p:sp>
    </p:spTree>
    <p:extLst>
      <p:ext uri="{BB962C8B-B14F-4D97-AF65-F5344CB8AC3E}">
        <p14:creationId xmlns:p14="http://schemas.microsoft.com/office/powerpoint/2010/main" val="59733434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Rivier University, CS699 Professional Seminar</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37CF4-8F61-4A59-B092-F6A37496236A}" type="datetimeFigureOut">
              <a:rPr lang="en-US" smtClean="0"/>
              <a:t>10/2/2017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7DCD1-C720-4DFC-A399-388B640EE4E3}" type="slidenum">
              <a:rPr lang="en-US" smtClean="0"/>
              <a:t>‹#›</a:t>
            </a:fld>
            <a:endParaRPr lang="en-US"/>
          </a:p>
        </p:txBody>
      </p:sp>
    </p:spTree>
    <p:extLst>
      <p:ext uri="{BB962C8B-B14F-4D97-AF65-F5344CB8AC3E}">
        <p14:creationId xmlns:p14="http://schemas.microsoft.com/office/powerpoint/2010/main" val="421213731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Augment: </a:t>
            </a:r>
            <a:r>
              <a:rPr lang="en-US" sz="1200" b="0" i="0" kern="1200" dirty="0">
                <a:solidFill>
                  <a:schemeClr val="tx1"/>
                </a:solidFill>
                <a:effectLst/>
                <a:latin typeface="+mn-lt"/>
                <a:ea typeface="+mn-ea"/>
                <a:cs typeface="+mn-cs"/>
              </a:rPr>
              <a:t>make (something) greater by adding to it</a:t>
            </a:r>
          </a:p>
          <a:p>
            <a:endParaRPr lang="en-US" dirty="0"/>
          </a:p>
          <a:p>
            <a:r>
              <a:rPr lang="en-US" dirty="0"/>
              <a:t>Augmented Reality: Bringing real and virtual world together</a:t>
            </a:r>
          </a:p>
          <a:p>
            <a:r>
              <a:rPr lang="en-US" dirty="0"/>
              <a:t>To provide more information, models or live actions, entertaining overlay on the real world</a:t>
            </a:r>
          </a:p>
          <a:p>
            <a:endParaRPr lang="en-US" dirty="0"/>
          </a:p>
          <a:p>
            <a:r>
              <a:rPr lang="en-US" dirty="0"/>
              <a:t>Augmented Learning: electronic devices to extend learner’s interaction.</a:t>
            </a:r>
          </a:p>
          <a:p>
            <a:endParaRPr lang="en-US" dirty="0"/>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5</a:t>
            </a:fld>
            <a:endParaRPr lang="en-US"/>
          </a:p>
        </p:txBody>
      </p:sp>
    </p:spTree>
    <p:extLst>
      <p:ext uri="{BB962C8B-B14F-4D97-AF65-F5344CB8AC3E}">
        <p14:creationId xmlns:p14="http://schemas.microsoft.com/office/powerpoint/2010/main" val="196150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cs typeface="Calibri" panose="020F0502020204030204" pitchFamily="34" charset="0"/>
              </a:rPr>
              <a:t>Wearable Augmented Reality : Google glasses </a:t>
            </a:r>
            <a:r>
              <a:rPr lang="en-US" sz="1200" b="1" dirty="0">
                <a:cs typeface="Calibri" panose="020F0502020204030204" pitchFamily="34" charset="0"/>
              </a:rPr>
              <a:t>to access text in the ambient environment</a:t>
            </a:r>
            <a:endParaRPr lang="en-US" b="1" dirty="0"/>
          </a:p>
          <a:p>
            <a:endParaRPr lang="en-US" b="1" dirty="0"/>
          </a:p>
          <a:p>
            <a:r>
              <a:rPr lang="en-US" dirty="0"/>
              <a:t>Ambient: </a:t>
            </a:r>
            <a:r>
              <a:rPr lang="en-US" sz="1200" b="1" i="0" kern="1200" dirty="0">
                <a:solidFill>
                  <a:schemeClr val="tx1"/>
                </a:solidFill>
                <a:effectLst/>
                <a:latin typeface="+mn-lt"/>
                <a:ea typeface="+mn-ea"/>
                <a:cs typeface="+mn-cs"/>
              </a:rPr>
              <a:t>environment</a:t>
            </a:r>
            <a:r>
              <a:rPr lang="en-US" sz="1200" b="0" i="0" kern="1200" dirty="0">
                <a:solidFill>
                  <a:schemeClr val="tx1"/>
                </a:solidFill>
                <a:effectLst/>
                <a:latin typeface="+mn-lt"/>
                <a:ea typeface="+mn-ea"/>
                <a:cs typeface="+mn-cs"/>
              </a:rPr>
              <a:t> that completely surrounds you, but in a mellow way, like </a:t>
            </a:r>
            <a:r>
              <a:rPr lang="en-US" sz="1200" b="1" i="0" kern="1200" dirty="0">
                <a:solidFill>
                  <a:schemeClr val="tx1"/>
                </a:solidFill>
                <a:effectLst/>
                <a:latin typeface="+mn-lt"/>
                <a:ea typeface="+mn-ea"/>
                <a:cs typeface="+mn-cs"/>
              </a:rPr>
              <a:t>ambient</a:t>
            </a:r>
            <a:r>
              <a:rPr lang="en-US" sz="1200" b="0" i="0" kern="1200" dirty="0">
                <a:solidFill>
                  <a:schemeClr val="tx1"/>
                </a:solidFill>
                <a:effectLst/>
                <a:latin typeface="+mn-lt"/>
                <a:ea typeface="+mn-ea"/>
                <a:cs typeface="+mn-cs"/>
              </a:rPr>
              <a:t> music played softly throughout a restaurant</a:t>
            </a:r>
          </a:p>
          <a:p>
            <a:r>
              <a:rPr lang="en-US" sz="1200" b="0" i="0" kern="1200" dirty="0">
                <a:solidFill>
                  <a:schemeClr val="tx1"/>
                </a:solidFill>
                <a:effectLst/>
                <a:latin typeface="+mn-lt"/>
                <a:ea typeface="+mn-ea"/>
                <a:cs typeface="+mn-cs"/>
              </a:rPr>
              <a:t>i.e. what Augmented reality does</a:t>
            </a:r>
          </a:p>
          <a:p>
            <a:endParaRPr lang="en-US" sz="1200" b="0" i="0" kern="1200" dirty="0">
              <a:solidFill>
                <a:schemeClr val="tx1"/>
              </a:solidFill>
              <a:effectLst/>
              <a:latin typeface="+mn-lt"/>
              <a:ea typeface="+mn-ea"/>
              <a:cs typeface="+mn-cs"/>
            </a:endParaRPr>
          </a:p>
          <a:p>
            <a:r>
              <a:rPr lang="en-US" sz="1200" dirty="0">
                <a:cs typeface="Calibri" panose="020F0502020204030204" pitchFamily="34" charset="0"/>
              </a:rPr>
              <a:t>Hyperion is also a</a:t>
            </a:r>
            <a:r>
              <a:rPr lang="en-US" sz="1200" b="0" i="0" kern="1200" dirty="0">
                <a:solidFill>
                  <a:schemeClr val="tx1"/>
                </a:solidFill>
                <a:effectLst/>
                <a:latin typeface="+mn-lt"/>
                <a:ea typeface="+mn-ea"/>
                <a:cs typeface="+mn-cs"/>
              </a:rPr>
              <a:t>ble to retrieve text from current view and deliver the info into different forms.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 Tourist</a:t>
            </a:r>
            <a:endParaRPr lang="en-US" dirty="0"/>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7</a:t>
            </a:fld>
            <a:endParaRPr lang="en-US"/>
          </a:p>
        </p:txBody>
      </p:sp>
    </p:spTree>
    <p:extLst>
      <p:ext uri="{BB962C8B-B14F-4D97-AF65-F5344CB8AC3E}">
        <p14:creationId xmlns:p14="http://schemas.microsoft.com/office/powerpoint/2010/main" val="266732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estimated 285 million visually impaired people over the worldwide.</a:t>
            </a:r>
          </a:p>
          <a:p>
            <a:r>
              <a:rPr lang="en-US" dirty="0"/>
              <a:t>39 million are blind and 246 millions have low vision</a:t>
            </a:r>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8</a:t>
            </a:fld>
            <a:endParaRPr lang="en-US"/>
          </a:p>
        </p:txBody>
      </p:sp>
    </p:spTree>
    <p:extLst>
      <p:ext uri="{BB962C8B-B14F-4D97-AF65-F5344CB8AC3E}">
        <p14:creationId xmlns:p14="http://schemas.microsoft.com/office/powerpoint/2010/main" val="288443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Adaptivity: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Visually impaired people: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(fire &amp; forget model) indicating direction during shopping &amp; driving(occasionally)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(always on model) Attending classes &amp; meeting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Alternative of Speech synthesis: UI adaption, not distracting visual attention while driving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9</a:t>
            </a:fld>
            <a:endParaRPr lang="en-US"/>
          </a:p>
        </p:txBody>
      </p:sp>
    </p:spTree>
    <p:extLst>
      <p:ext uri="{BB962C8B-B14F-4D97-AF65-F5344CB8AC3E}">
        <p14:creationId xmlns:p14="http://schemas.microsoft.com/office/powerpoint/2010/main" val="18181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critical situation: shopping mall, walking around campus</a:t>
            </a:r>
          </a:p>
          <a:p>
            <a:r>
              <a:rPr lang="en-US" dirty="0"/>
              <a:t>Uses fire and forget model</a:t>
            </a:r>
          </a:p>
          <a:p>
            <a:r>
              <a:rPr lang="en-US" dirty="0"/>
              <a:t>When multiple text are available shows them in blue rectangles, when pointed out the direction, explores that’s(reads or displays info) </a:t>
            </a:r>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11</a:t>
            </a:fld>
            <a:endParaRPr lang="en-US"/>
          </a:p>
        </p:txBody>
      </p:sp>
    </p:spTree>
    <p:extLst>
      <p:ext uri="{BB962C8B-B14F-4D97-AF65-F5344CB8AC3E}">
        <p14:creationId xmlns:p14="http://schemas.microsoft.com/office/powerpoint/2010/main" val="190207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Conveniently access text printed on objects</a:t>
            </a:r>
          </a:p>
          <a:p>
            <a:r>
              <a:rPr lang="en-US" dirty="0"/>
              <a:t>Used as amplifier</a:t>
            </a:r>
          </a:p>
          <a:p>
            <a:r>
              <a:rPr lang="en-US" dirty="0"/>
              <a:t>The virtual lens can be moved by pointing out finger at the text.</a:t>
            </a:r>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12</a:t>
            </a:fld>
            <a:endParaRPr lang="en-US"/>
          </a:p>
        </p:txBody>
      </p:sp>
    </p:spTree>
    <p:extLst>
      <p:ext uri="{BB962C8B-B14F-4D97-AF65-F5344CB8AC3E}">
        <p14:creationId xmlns:p14="http://schemas.microsoft.com/office/powerpoint/2010/main" val="270403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user  have to access text from presentation (in a meeting or classroom sessions)</a:t>
            </a:r>
          </a:p>
          <a:p>
            <a:r>
              <a:rPr lang="en-US" dirty="0"/>
              <a:t>Adjust screen as per the current presentation screen display</a:t>
            </a:r>
          </a:p>
          <a:p>
            <a:r>
              <a:rPr lang="en-US" dirty="0"/>
              <a:t>Only hand touch modification activated, No hand gesture activated </a:t>
            </a:r>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13</a:t>
            </a:fld>
            <a:endParaRPr lang="en-US"/>
          </a:p>
        </p:txBody>
      </p:sp>
    </p:spTree>
    <p:extLst>
      <p:ext uri="{BB962C8B-B14F-4D97-AF65-F5344CB8AC3E}">
        <p14:creationId xmlns:p14="http://schemas.microsoft.com/office/powerpoint/2010/main" val="256108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for the drivers to acquire info on the road, driver has limited time to look for the info</a:t>
            </a:r>
          </a:p>
          <a:p>
            <a:endParaRPr lang="en-US" dirty="0"/>
          </a:p>
          <a:p>
            <a:r>
              <a:rPr lang="en-US" dirty="0"/>
              <a:t>Fast access traffic info with less distraction</a:t>
            </a:r>
          </a:p>
          <a:p>
            <a:endParaRPr lang="en-US" dirty="0"/>
          </a:p>
          <a:p>
            <a:r>
              <a:rPr lang="en-US" dirty="0"/>
              <a:t>Automatically detects some board patterns as shown in the image</a:t>
            </a:r>
          </a:p>
          <a:p>
            <a:endParaRPr lang="en-US" dirty="0"/>
          </a:p>
          <a:p>
            <a:r>
              <a:rPr lang="en-US" dirty="0"/>
              <a:t>Supports voice command</a:t>
            </a:r>
          </a:p>
          <a:p>
            <a:endParaRPr lang="en-US" dirty="0"/>
          </a:p>
          <a:p>
            <a:r>
              <a:rPr lang="en-US" dirty="0"/>
              <a:t>Display and speech synthesis are used to deliver recognized texts</a:t>
            </a:r>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14</a:t>
            </a:fld>
            <a:endParaRPr lang="en-US"/>
          </a:p>
        </p:txBody>
      </p:sp>
    </p:spTree>
    <p:extLst>
      <p:ext uri="{BB962C8B-B14F-4D97-AF65-F5344CB8AC3E}">
        <p14:creationId xmlns:p14="http://schemas.microsoft.com/office/powerpoint/2010/main" val="1301091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google glasses with glass development toolkit (addon </a:t>
            </a:r>
            <a:r>
              <a:rPr lang="en-US"/>
              <a:t>on android SDK)</a:t>
            </a:r>
            <a:endParaRPr lang="en-US" dirty="0"/>
          </a:p>
        </p:txBody>
      </p:sp>
      <p:sp>
        <p:nvSpPr>
          <p:cNvPr id="4" name="Header Placeholder 3"/>
          <p:cNvSpPr>
            <a:spLocks noGrp="1"/>
          </p:cNvSpPr>
          <p:nvPr>
            <p:ph type="hdr" sz="quarter" idx="10"/>
          </p:nvPr>
        </p:nvSpPr>
        <p:spPr/>
        <p:txBody>
          <a:bodyPr/>
          <a:lstStyle/>
          <a:p>
            <a:r>
              <a:rPr lang="en-US"/>
              <a:t>Rivier University, CS699 Professional Seminar</a:t>
            </a:r>
          </a:p>
        </p:txBody>
      </p:sp>
      <p:sp>
        <p:nvSpPr>
          <p:cNvPr id="5" name="Slide Number Placeholder 4"/>
          <p:cNvSpPr>
            <a:spLocks noGrp="1"/>
          </p:cNvSpPr>
          <p:nvPr>
            <p:ph type="sldNum" sz="quarter" idx="11"/>
          </p:nvPr>
        </p:nvSpPr>
        <p:spPr/>
        <p:txBody>
          <a:bodyPr/>
          <a:lstStyle/>
          <a:p>
            <a:fld id="{88D7DCD1-C720-4DFC-A399-388B640EE4E3}" type="slidenum">
              <a:rPr lang="en-US" smtClean="0"/>
              <a:t>15</a:t>
            </a:fld>
            <a:endParaRPr lang="en-US"/>
          </a:p>
        </p:txBody>
      </p:sp>
    </p:spTree>
    <p:extLst>
      <p:ext uri="{BB962C8B-B14F-4D97-AF65-F5344CB8AC3E}">
        <p14:creationId xmlns:p14="http://schemas.microsoft.com/office/powerpoint/2010/main" val="34597699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DE56D4-C26A-4BFD-8006-6A2AFC2CC94F}" type="datetime1">
              <a:rPr lang="en-US" smtClean="0"/>
              <a:t>10/2/2017</a:t>
            </a:fld>
            <a:endParaRPr lang="en-US" dirty="0"/>
          </a:p>
        </p:txBody>
      </p:sp>
      <p:sp>
        <p:nvSpPr>
          <p:cNvPr id="5" name="Footer Placeholder 4"/>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4E56A4-A7A9-4F4E-9AD4-693573DB8E35}" type="datetime1">
              <a:rPr lang="en-US" smtClean="0"/>
              <a:t>10/2/2017</a:t>
            </a:fld>
            <a:endParaRPr lang="en-US" dirty="0"/>
          </a:p>
        </p:txBody>
      </p:sp>
      <p:sp>
        <p:nvSpPr>
          <p:cNvPr id="5" name="Footer Placeholder 4"/>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6DD911-15B9-4D85-BAB5-143C4F93312B}" type="datetime1">
              <a:rPr lang="en-US" smtClean="0"/>
              <a:t>10/2/2017</a:t>
            </a:fld>
            <a:endParaRPr lang="en-US" dirty="0"/>
          </a:p>
        </p:txBody>
      </p:sp>
      <p:sp>
        <p:nvSpPr>
          <p:cNvPr id="5" name="Footer Placeholder 4"/>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E9D2932-0ED6-4A52-8639-28A4D4517ADB}" type="datetime1">
              <a:rPr lang="en-US" smtClean="0"/>
              <a:t>10/2/2017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Rivier University, CS699 Professional Seminar</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DEE9B-E322-4526-B952-DEAF952A6D48}" type="datetime1">
              <a:rPr lang="en-US" smtClean="0"/>
              <a:t>10/2/2017</a:t>
            </a:fld>
            <a:endParaRPr lang="en-US" dirty="0"/>
          </a:p>
        </p:txBody>
      </p:sp>
      <p:sp>
        <p:nvSpPr>
          <p:cNvPr id="6" name="Footer Placeholder 5"/>
          <p:cNvSpPr>
            <a:spLocks noGrp="1"/>
          </p:cNvSpPr>
          <p:nvPr>
            <p:ph type="ftr" sz="quarter" idx="11"/>
          </p:nvPr>
        </p:nvSpPr>
        <p:spPr/>
        <p:txBody>
          <a:bodyPr/>
          <a:lstStyle/>
          <a:p>
            <a:r>
              <a:rPr lang="en-US"/>
              <a:t>Rivier University, CS699 Professional Seminar</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DCAF17-4DA7-4578-A276-7A796F851465}" type="datetime1">
              <a:rPr lang="en-US" smtClean="0"/>
              <a:t>10/2/2017</a:t>
            </a:fld>
            <a:endParaRPr lang="en-US" dirty="0"/>
          </a:p>
        </p:txBody>
      </p:sp>
      <p:sp>
        <p:nvSpPr>
          <p:cNvPr id="8" name="Footer Placeholder 7"/>
          <p:cNvSpPr>
            <a:spLocks noGrp="1"/>
          </p:cNvSpPr>
          <p:nvPr>
            <p:ph type="ftr" sz="quarter" idx="11"/>
          </p:nvPr>
        </p:nvSpPr>
        <p:spPr/>
        <p:txBody>
          <a:bodyPr/>
          <a:lstStyle/>
          <a:p>
            <a:r>
              <a:rPr lang="en-US"/>
              <a:t>Rivier University, CS699 Professional Seminar</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D60870-9DA2-4D2E-8E92-BC35FEEB167F}" type="datetime1">
              <a:rPr lang="en-US" smtClean="0"/>
              <a:t>10/2/2017</a:t>
            </a:fld>
            <a:endParaRPr lang="en-US" dirty="0"/>
          </a:p>
        </p:txBody>
      </p:sp>
      <p:sp>
        <p:nvSpPr>
          <p:cNvPr id="4" name="Footer Placeholder 3"/>
          <p:cNvSpPr>
            <a:spLocks noGrp="1"/>
          </p:cNvSpPr>
          <p:nvPr>
            <p:ph type="ftr" sz="quarter" idx="11"/>
          </p:nvPr>
        </p:nvSpPr>
        <p:spPr/>
        <p:txBody>
          <a:bodyPr/>
          <a:lstStyle/>
          <a:p>
            <a:r>
              <a:rPr lang="en-US"/>
              <a:t>Rivier University, CS699 Professional Seminar</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7B529C-32DC-45D0-A2E3-463DD41AC152}" type="datetime1">
              <a:rPr lang="en-US" smtClean="0"/>
              <a:t>10/2/2017</a:t>
            </a:fld>
            <a:endParaRPr lang="en-US" dirty="0"/>
          </a:p>
        </p:txBody>
      </p:sp>
      <p:sp>
        <p:nvSpPr>
          <p:cNvPr id="3" name="Footer Placeholder 2"/>
          <p:cNvSpPr>
            <a:spLocks noGrp="1"/>
          </p:cNvSpPr>
          <p:nvPr>
            <p:ph type="ftr" sz="quarter" idx="11"/>
          </p:nvPr>
        </p:nvSpPr>
        <p:spPr/>
        <p:txBody>
          <a:bodyPr/>
          <a:lstStyle/>
          <a:p>
            <a:r>
              <a:rPr lang="en-US"/>
              <a:t>Rivier University, CS699 Professional Seminar</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5FD8A0A-B300-4968-914C-80CBE4DF380E}" type="datetime1">
              <a:rPr lang="en-US" smtClean="0"/>
              <a:t>10/2/2017</a:t>
            </a:fld>
            <a:endParaRPr lang="en-US" dirty="0"/>
          </a:p>
        </p:txBody>
      </p:sp>
      <p:sp>
        <p:nvSpPr>
          <p:cNvPr id="6" name="Footer Placeholder 5"/>
          <p:cNvSpPr>
            <a:spLocks noGrp="1"/>
          </p:cNvSpPr>
          <p:nvPr>
            <p:ph type="ftr" sz="quarter" idx="11"/>
          </p:nvPr>
        </p:nvSpPr>
        <p:spPr/>
        <p:txBody>
          <a:bodyPr/>
          <a:lstStyle/>
          <a:p>
            <a:r>
              <a:rPr lang="en-US"/>
              <a:t>Rivier University, CS699 Professional Seminar</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75C3CC3-17A4-4C9B-BAD4-661FDC612AC3}" type="datetime1">
              <a:rPr lang="en-US" smtClean="0"/>
              <a:t>10/2/2017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10E283A-0C06-4B25-98CB-EF9FD87982F2}" type="datetime1">
              <a:rPr lang="en-US" smtClean="0"/>
              <a:t>10/2/2017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Rivier University, CS699 Professional Seminar</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i.org/http:/dx.doi.org/10.1145/3083187.308401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C3F0E-FBAF-451F-9DBD-38C5EB8F28B1}"/>
              </a:ext>
            </a:extLst>
          </p:cNvPr>
          <p:cNvSpPr>
            <a:spLocks noGrp="1"/>
          </p:cNvSpPr>
          <p:nvPr>
            <p:ph type="ctrTitle"/>
          </p:nvPr>
        </p:nvSpPr>
        <p:spPr>
          <a:xfrm>
            <a:off x="1051560" y="1432223"/>
            <a:ext cx="9966960" cy="2857111"/>
          </a:xfrm>
        </p:spPr>
        <p:txBody>
          <a:bodyPr/>
          <a:lstStyle/>
          <a:p>
            <a:pPr algn="ctr">
              <a:spcBef>
                <a:spcPts val="0"/>
              </a:spcBef>
              <a:spcAft>
                <a:spcPts val="800"/>
              </a:spcAft>
            </a:pPr>
            <a:r>
              <a:rPr lang="en-US" sz="4800" dirty="0"/>
              <a:t>WEAREBLE Augmented reality</a:t>
            </a:r>
            <a:br>
              <a:rPr lang="en-US" sz="3600" dirty="0"/>
            </a:br>
            <a:r>
              <a:rPr lang="en-US" sz="3600" cap="none" dirty="0"/>
              <a:t>Chaitrali Doshi</a:t>
            </a:r>
            <a:br>
              <a:rPr lang="en-US" sz="2800" cap="none" dirty="0"/>
            </a:br>
            <a:r>
              <a:rPr lang="en-US" sz="2800" cap="none" dirty="0" err="1"/>
              <a:t>Rivier</a:t>
            </a:r>
            <a:r>
              <a:rPr lang="en-US" sz="2800" cap="none" dirty="0"/>
              <a:t> University</a:t>
            </a:r>
            <a:br>
              <a:rPr lang="en-US" sz="2800" cap="none" dirty="0"/>
            </a:br>
            <a:r>
              <a:rPr lang="en-US" sz="2800" cap="none" dirty="0"/>
              <a:t>Professor: Dr. Vladimir </a:t>
            </a:r>
            <a:r>
              <a:rPr lang="en-US" sz="2800" cap="none" dirty="0" err="1"/>
              <a:t>Riabov</a:t>
            </a:r>
            <a:br>
              <a:rPr lang="en-US" sz="2800" cap="none" dirty="0"/>
            </a:br>
            <a:r>
              <a:rPr lang="en-US" sz="2800" cap="none" dirty="0"/>
              <a:t>Date of submission: 09/30/2017</a:t>
            </a:r>
            <a:br>
              <a:rPr lang="en-US" sz="3200" dirty="0"/>
            </a:br>
            <a:endParaRPr lang="en-US" sz="3600" dirty="0"/>
          </a:p>
        </p:txBody>
      </p:sp>
      <p:sp>
        <p:nvSpPr>
          <p:cNvPr id="4" name="Date Placeholder 3">
            <a:extLst>
              <a:ext uri="{FF2B5EF4-FFF2-40B4-BE49-F238E27FC236}">
                <a16:creationId xmlns:a16="http://schemas.microsoft.com/office/drawing/2014/main" id="{C9389709-3FCF-4FD7-BE5C-C9472A84BFA5}"/>
              </a:ext>
            </a:extLst>
          </p:cNvPr>
          <p:cNvSpPr>
            <a:spLocks noGrp="1"/>
          </p:cNvSpPr>
          <p:nvPr>
            <p:ph type="dt" sz="half" idx="10"/>
          </p:nvPr>
        </p:nvSpPr>
        <p:spPr/>
        <p:txBody>
          <a:bodyPr/>
          <a:lstStyle/>
          <a:p>
            <a:fld id="{31850D68-97BC-4A84-A05B-CE4C7772061E}" type="datetime1">
              <a:rPr lang="en-US" smtClean="0"/>
              <a:t>10/2/2017</a:t>
            </a:fld>
            <a:endParaRPr lang="en-US" dirty="0"/>
          </a:p>
        </p:txBody>
      </p:sp>
      <p:sp>
        <p:nvSpPr>
          <p:cNvPr id="6" name="Slide Number Placeholder 5">
            <a:extLst>
              <a:ext uri="{FF2B5EF4-FFF2-40B4-BE49-F238E27FC236}">
                <a16:creationId xmlns:a16="http://schemas.microsoft.com/office/drawing/2014/main" id="{15FF543B-CFCC-4FFE-9D54-FC08EA224D6F}"/>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
        <p:nvSpPr>
          <p:cNvPr id="7" name="Footer Placeholder 6">
            <a:extLst>
              <a:ext uri="{FF2B5EF4-FFF2-40B4-BE49-F238E27FC236}">
                <a16:creationId xmlns:a16="http://schemas.microsoft.com/office/drawing/2014/main" id="{A0E977C1-E9A6-43F7-B64D-0816F30163BB}"/>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584726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0882-6039-4FED-8AD2-B54EE15EEF4F}"/>
              </a:ext>
            </a:extLst>
          </p:cNvPr>
          <p:cNvSpPr>
            <a:spLocks noGrp="1"/>
          </p:cNvSpPr>
          <p:nvPr>
            <p:ph type="title"/>
          </p:nvPr>
        </p:nvSpPr>
        <p:spPr/>
        <p:txBody>
          <a:bodyPr/>
          <a:lstStyle/>
          <a:p>
            <a:r>
              <a:rPr lang="en-US" dirty="0"/>
              <a:t>Hyperion: Work modalities chart</a:t>
            </a:r>
          </a:p>
        </p:txBody>
      </p:sp>
      <p:pic>
        <p:nvPicPr>
          <p:cNvPr id="7" name="Content Placeholder 6">
            <a:extLst>
              <a:ext uri="{FF2B5EF4-FFF2-40B4-BE49-F238E27FC236}">
                <a16:creationId xmlns:a16="http://schemas.microsoft.com/office/drawing/2014/main" id="{D81BA19F-E518-421B-9800-D496DE3E659C}"/>
              </a:ext>
            </a:extLst>
          </p:cNvPr>
          <p:cNvPicPr>
            <a:picLocks noGrp="1" noChangeAspect="1"/>
          </p:cNvPicPr>
          <p:nvPr>
            <p:ph idx="1"/>
          </p:nvPr>
        </p:nvPicPr>
        <p:blipFill>
          <a:blip r:embed="rId2"/>
          <a:stretch>
            <a:fillRect/>
          </a:stretch>
        </p:blipFill>
        <p:spPr>
          <a:xfrm>
            <a:off x="1069975" y="2003897"/>
            <a:ext cx="10058400" cy="3900791"/>
          </a:xfrm>
          <a:prstGeom prst="rect">
            <a:avLst/>
          </a:prstGeom>
        </p:spPr>
      </p:pic>
      <p:sp>
        <p:nvSpPr>
          <p:cNvPr id="4" name="Date Placeholder 3">
            <a:extLst>
              <a:ext uri="{FF2B5EF4-FFF2-40B4-BE49-F238E27FC236}">
                <a16:creationId xmlns:a16="http://schemas.microsoft.com/office/drawing/2014/main" id="{B2B5236D-5A26-4176-8163-7666DFD8E9D0}"/>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B44A6636-814C-4849-ABBB-3D6001CBE7AD}"/>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4259F4E0-2DA4-46B9-9D88-2963590681E4}"/>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29805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3857-5A70-4592-B381-419B16E58EB6}"/>
              </a:ext>
            </a:extLst>
          </p:cNvPr>
          <p:cNvSpPr>
            <a:spLocks noGrp="1"/>
          </p:cNvSpPr>
          <p:nvPr>
            <p:ph type="title"/>
          </p:nvPr>
        </p:nvSpPr>
        <p:spPr/>
        <p:txBody>
          <a:bodyPr/>
          <a:lstStyle/>
          <a:p>
            <a:r>
              <a:rPr lang="en-US" dirty="0"/>
              <a:t>Explore mode</a:t>
            </a:r>
          </a:p>
        </p:txBody>
      </p:sp>
      <p:pic>
        <p:nvPicPr>
          <p:cNvPr id="7" name="Content Placeholder 6">
            <a:extLst>
              <a:ext uri="{FF2B5EF4-FFF2-40B4-BE49-F238E27FC236}">
                <a16:creationId xmlns:a16="http://schemas.microsoft.com/office/drawing/2014/main" id="{004BBBED-76E0-4CDD-9BB1-ABDB8296A33A}"/>
              </a:ext>
            </a:extLst>
          </p:cNvPr>
          <p:cNvPicPr>
            <a:picLocks noGrp="1" noChangeAspect="1"/>
          </p:cNvPicPr>
          <p:nvPr>
            <p:ph idx="1"/>
          </p:nvPr>
        </p:nvPicPr>
        <p:blipFill>
          <a:blip r:embed="rId3"/>
          <a:stretch>
            <a:fillRect/>
          </a:stretch>
        </p:blipFill>
        <p:spPr>
          <a:xfrm>
            <a:off x="1088136" y="2093976"/>
            <a:ext cx="8500185" cy="3829143"/>
          </a:xfrm>
          <a:prstGeom prst="rect">
            <a:avLst/>
          </a:prstGeom>
        </p:spPr>
      </p:pic>
      <p:sp>
        <p:nvSpPr>
          <p:cNvPr id="4" name="Date Placeholder 3">
            <a:extLst>
              <a:ext uri="{FF2B5EF4-FFF2-40B4-BE49-F238E27FC236}">
                <a16:creationId xmlns:a16="http://schemas.microsoft.com/office/drawing/2014/main" id="{3F61C1FF-3A28-45C2-B8C3-1A0888A90D61}"/>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BA809921-94EE-42D0-A912-0CC5D6986823}"/>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9047BC25-45F8-4FCF-A690-0DB86C3D7048}"/>
              </a:ext>
            </a:extLst>
          </p:cNvPr>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282845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0415-089E-4E8D-8F76-66E59F89D4A1}"/>
              </a:ext>
            </a:extLst>
          </p:cNvPr>
          <p:cNvSpPr>
            <a:spLocks noGrp="1"/>
          </p:cNvSpPr>
          <p:nvPr>
            <p:ph type="title"/>
          </p:nvPr>
        </p:nvSpPr>
        <p:spPr/>
        <p:txBody>
          <a:bodyPr/>
          <a:lstStyle/>
          <a:p>
            <a:r>
              <a:rPr lang="en-US" dirty="0"/>
              <a:t>Reading mode</a:t>
            </a:r>
          </a:p>
        </p:txBody>
      </p:sp>
      <p:pic>
        <p:nvPicPr>
          <p:cNvPr id="7" name="Content Placeholder 6">
            <a:extLst>
              <a:ext uri="{FF2B5EF4-FFF2-40B4-BE49-F238E27FC236}">
                <a16:creationId xmlns:a16="http://schemas.microsoft.com/office/drawing/2014/main" id="{4A32F77E-9283-4536-83AF-C06BFEAFC97A}"/>
              </a:ext>
            </a:extLst>
          </p:cNvPr>
          <p:cNvPicPr>
            <a:picLocks noGrp="1" noChangeAspect="1"/>
          </p:cNvPicPr>
          <p:nvPr>
            <p:ph idx="1"/>
          </p:nvPr>
        </p:nvPicPr>
        <p:blipFill>
          <a:blip r:embed="rId3"/>
          <a:stretch>
            <a:fillRect/>
          </a:stretch>
        </p:blipFill>
        <p:spPr>
          <a:xfrm>
            <a:off x="1156727" y="2027594"/>
            <a:ext cx="8367199" cy="4051300"/>
          </a:xfrm>
          <a:prstGeom prst="rect">
            <a:avLst/>
          </a:prstGeom>
        </p:spPr>
      </p:pic>
      <p:sp>
        <p:nvSpPr>
          <p:cNvPr id="4" name="Date Placeholder 3">
            <a:extLst>
              <a:ext uri="{FF2B5EF4-FFF2-40B4-BE49-F238E27FC236}">
                <a16:creationId xmlns:a16="http://schemas.microsoft.com/office/drawing/2014/main" id="{AFF8682C-6326-4C5E-B78F-70F408B6429F}"/>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0682A382-5A70-4975-98E5-AA2BB3FCF102}"/>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C7A8B824-6AF0-4761-AAE0-AAD7955B6E51}"/>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36723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2D58-978B-4A87-ACE9-71AC24F2D35B}"/>
              </a:ext>
            </a:extLst>
          </p:cNvPr>
          <p:cNvSpPr>
            <a:spLocks noGrp="1"/>
          </p:cNvSpPr>
          <p:nvPr>
            <p:ph type="title"/>
          </p:nvPr>
        </p:nvSpPr>
        <p:spPr/>
        <p:txBody>
          <a:bodyPr/>
          <a:lstStyle/>
          <a:p>
            <a:r>
              <a:rPr lang="en-US" dirty="0"/>
              <a:t>Meeting mode</a:t>
            </a:r>
          </a:p>
        </p:txBody>
      </p:sp>
      <p:pic>
        <p:nvPicPr>
          <p:cNvPr id="7" name="Content Placeholder 6">
            <a:extLst>
              <a:ext uri="{FF2B5EF4-FFF2-40B4-BE49-F238E27FC236}">
                <a16:creationId xmlns:a16="http://schemas.microsoft.com/office/drawing/2014/main" id="{F2B8A490-AA65-4130-9761-B471002BCD17}"/>
              </a:ext>
            </a:extLst>
          </p:cNvPr>
          <p:cNvPicPr>
            <a:picLocks noGrp="1" noChangeAspect="1"/>
          </p:cNvPicPr>
          <p:nvPr>
            <p:ph idx="1"/>
          </p:nvPr>
        </p:nvPicPr>
        <p:blipFill>
          <a:blip r:embed="rId3"/>
          <a:stretch>
            <a:fillRect/>
          </a:stretch>
        </p:blipFill>
        <p:spPr>
          <a:xfrm>
            <a:off x="1204046" y="1854557"/>
            <a:ext cx="8397154" cy="4063285"/>
          </a:xfrm>
          <a:prstGeom prst="rect">
            <a:avLst/>
          </a:prstGeom>
        </p:spPr>
      </p:pic>
      <p:sp>
        <p:nvSpPr>
          <p:cNvPr id="4" name="Date Placeholder 3">
            <a:extLst>
              <a:ext uri="{FF2B5EF4-FFF2-40B4-BE49-F238E27FC236}">
                <a16:creationId xmlns:a16="http://schemas.microsoft.com/office/drawing/2014/main" id="{52B366F7-2366-4BE5-8D21-97EAB598414E}"/>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8C9E0FFA-B0E5-4215-B110-17214973D7B4}"/>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E4441D5B-3671-4CC1-9EAB-6C3F650F2163}"/>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41322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86A34-5599-4DD1-B372-067D0A271203}"/>
              </a:ext>
            </a:extLst>
          </p:cNvPr>
          <p:cNvSpPr>
            <a:spLocks noGrp="1"/>
          </p:cNvSpPr>
          <p:nvPr>
            <p:ph type="title"/>
          </p:nvPr>
        </p:nvSpPr>
        <p:spPr/>
        <p:txBody>
          <a:bodyPr/>
          <a:lstStyle/>
          <a:p>
            <a:r>
              <a:rPr lang="en-US" dirty="0"/>
              <a:t>Driving mode</a:t>
            </a:r>
          </a:p>
        </p:txBody>
      </p:sp>
      <p:pic>
        <p:nvPicPr>
          <p:cNvPr id="7" name="Content Placeholder 6">
            <a:extLst>
              <a:ext uri="{FF2B5EF4-FFF2-40B4-BE49-F238E27FC236}">
                <a16:creationId xmlns:a16="http://schemas.microsoft.com/office/drawing/2014/main" id="{40EE3B8E-4D2B-4B8F-BA4B-BE0DF8AC4893}"/>
              </a:ext>
            </a:extLst>
          </p:cNvPr>
          <p:cNvPicPr>
            <a:picLocks noGrp="1" noChangeAspect="1"/>
          </p:cNvPicPr>
          <p:nvPr>
            <p:ph idx="1"/>
          </p:nvPr>
        </p:nvPicPr>
        <p:blipFill>
          <a:blip r:embed="rId3"/>
          <a:stretch>
            <a:fillRect/>
          </a:stretch>
        </p:blipFill>
        <p:spPr>
          <a:xfrm>
            <a:off x="1150060" y="2032023"/>
            <a:ext cx="8187124" cy="4010112"/>
          </a:xfrm>
          <a:prstGeom prst="rect">
            <a:avLst/>
          </a:prstGeom>
        </p:spPr>
      </p:pic>
      <p:sp>
        <p:nvSpPr>
          <p:cNvPr id="4" name="Date Placeholder 3">
            <a:extLst>
              <a:ext uri="{FF2B5EF4-FFF2-40B4-BE49-F238E27FC236}">
                <a16:creationId xmlns:a16="http://schemas.microsoft.com/office/drawing/2014/main" id="{0C3A54FE-02B4-478F-AABE-4C415510A0C2}"/>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D40ADDC3-B6CB-47E5-AAC5-BC4B339E0B7C}"/>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B747A519-FB9D-47E2-ADF9-3693A2E09E76}"/>
              </a:ext>
            </a:extLst>
          </p:cNvPr>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302998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0856-12AC-46A2-8DF7-AEE45C5381C8}"/>
              </a:ext>
            </a:extLst>
          </p:cNvPr>
          <p:cNvSpPr>
            <a:spLocks noGrp="1"/>
          </p:cNvSpPr>
          <p:nvPr>
            <p:ph type="title"/>
          </p:nvPr>
        </p:nvSpPr>
        <p:spPr/>
        <p:txBody>
          <a:bodyPr/>
          <a:lstStyle/>
          <a:p>
            <a:r>
              <a:rPr lang="en-US" dirty="0"/>
              <a:t>Hyperion: Architecture &amp; System flow</a:t>
            </a:r>
          </a:p>
        </p:txBody>
      </p:sp>
      <p:pic>
        <p:nvPicPr>
          <p:cNvPr id="7" name="Content Placeholder 6">
            <a:extLst>
              <a:ext uri="{FF2B5EF4-FFF2-40B4-BE49-F238E27FC236}">
                <a16:creationId xmlns:a16="http://schemas.microsoft.com/office/drawing/2014/main" id="{A97AC8DF-2141-4913-BF36-2600FF5D362D}"/>
              </a:ext>
            </a:extLst>
          </p:cNvPr>
          <p:cNvPicPr>
            <a:picLocks noGrp="1" noChangeAspect="1"/>
          </p:cNvPicPr>
          <p:nvPr>
            <p:ph idx="1"/>
          </p:nvPr>
        </p:nvPicPr>
        <p:blipFill>
          <a:blip r:embed="rId3"/>
          <a:stretch>
            <a:fillRect/>
          </a:stretch>
        </p:blipFill>
        <p:spPr>
          <a:xfrm>
            <a:off x="830687" y="2009104"/>
            <a:ext cx="10297561" cy="3953813"/>
          </a:xfrm>
          <a:prstGeom prst="rect">
            <a:avLst/>
          </a:prstGeom>
        </p:spPr>
      </p:pic>
      <p:sp>
        <p:nvSpPr>
          <p:cNvPr id="4" name="Date Placeholder 3">
            <a:extLst>
              <a:ext uri="{FF2B5EF4-FFF2-40B4-BE49-F238E27FC236}">
                <a16:creationId xmlns:a16="http://schemas.microsoft.com/office/drawing/2014/main" id="{1F63A4DE-94CE-4134-ABD6-C73EBA5F7B8B}"/>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7BBF2BFA-9F63-492D-B5DB-2132EED1E8D4}"/>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22CBB882-693C-420D-B200-1C03C3651311}"/>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61815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A2E7-E8DF-4909-8C23-97CDC50FAF40}"/>
              </a:ext>
            </a:extLst>
          </p:cNvPr>
          <p:cNvSpPr>
            <a:spLocks noGrp="1"/>
          </p:cNvSpPr>
          <p:nvPr>
            <p:ph type="title"/>
          </p:nvPr>
        </p:nvSpPr>
        <p:spPr/>
        <p:txBody>
          <a:bodyPr/>
          <a:lstStyle/>
          <a:p>
            <a:r>
              <a:rPr lang="en-US" dirty="0"/>
              <a:t>System implementation</a:t>
            </a:r>
          </a:p>
        </p:txBody>
      </p:sp>
      <p:sp>
        <p:nvSpPr>
          <p:cNvPr id="3" name="Content Placeholder 2">
            <a:extLst>
              <a:ext uri="{FF2B5EF4-FFF2-40B4-BE49-F238E27FC236}">
                <a16:creationId xmlns:a16="http://schemas.microsoft.com/office/drawing/2014/main" id="{D6116986-2BD1-4C7A-9229-490888E3801F}"/>
              </a:ext>
            </a:extLst>
          </p:cNvPr>
          <p:cNvSpPr>
            <a:spLocks noGrp="1"/>
          </p:cNvSpPr>
          <p:nvPr>
            <p:ph idx="1"/>
          </p:nvPr>
        </p:nvSpPr>
        <p:spPr/>
        <p:txBody>
          <a:bodyPr/>
          <a:lstStyle/>
          <a:p>
            <a:r>
              <a:rPr lang="en-US" sz="2400" dirty="0">
                <a:cs typeface="Calibri" panose="020F0502020204030204" pitchFamily="34" charset="0"/>
              </a:rPr>
              <a:t>Voice command</a:t>
            </a:r>
          </a:p>
          <a:p>
            <a:r>
              <a:rPr lang="en-US" sz="2400" dirty="0">
                <a:cs typeface="Calibri" panose="020F0502020204030204" pitchFamily="34" charset="0"/>
              </a:rPr>
              <a:t>Speech synthesis</a:t>
            </a:r>
          </a:p>
          <a:p>
            <a:r>
              <a:rPr lang="en-US" sz="2400" dirty="0">
                <a:cs typeface="Calibri" panose="020F0502020204030204" pitchFamily="34" charset="0"/>
              </a:rPr>
              <a:t>Hand gesture detection</a:t>
            </a:r>
          </a:p>
          <a:p>
            <a:r>
              <a:rPr lang="en-US" sz="2400" dirty="0">
                <a:cs typeface="Calibri" panose="020F0502020204030204" pitchFamily="34" charset="0"/>
              </a:rPr>
              <a:t>Text recognition</a:t>
            </a:r>
          </a:p>
          <a:p>
            <a:r>
              <a:rPr lang="en-US" sz="2400" dirty="0">
                <a:cs typeface="Calibri" panose="020F0502020204030204" pitchFamily="34" charset="0"/>
              </a:rPr>
              <a:t>Computation offloading</a:t>
            </a:r>
          </a:p>
          <a:p>
            <a:pPr marL="0" indent="0">
              <a:buNone/>
            </a:pPr>
            <a:endParaRPr lang="en-US" dirty="0"/>
          </a:p>
        </p:txBody>
      </p:sp>
      <p:sp>
        <p:nvSpPr>
          <p:cNvPr id="4" name="Date Placeholder 3">
            <a:extLst>
              <a:ext uri="{FF2B5EF4-FFF2-40B4-BE49-F238E27FC236}">
                <a16:creationId xmlns:a16="http://schemas.microsoft.com/office/drawing/2014/main" id="{8D6E81AC-1931-456C-8567-F3B11E0371EF}"/>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262F0D3E-E34F-4629-822A-64B3465384B2}"/>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30DCDE14-A5DD-418A-AFDA-5756D0828B2C}"/>
              </a:ext>
            </a:extLst>
          </p:cNvPr>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52466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8D39-DF81-41AC-92B1-452493FF409B}"/>
              </a:ext>
            </a:extLst>
          </p:cNvPr>
          <p:cNvSpPr>
            <a:spLocks noGrp="1"/>
          </p:cNvSpPr>
          <p:nvPr>
            <p:ph type="title"/>
          </p:nvPr>
        </p:nvSpPr>
        <p:spPr/>
        <p:txBody>
          <a:bodyPr/>
          <a:lstStyle/>
          <a:p>
            <a:r>
              <a:rPr lang="en-US" dirty="0"/>
              <a:t>Example of hand gesture Recognition</a:t>
            </a:r>
          </a:p>
        </p:txBody>
      </p:sp>
      <p:sp>
        <p:nvSpPr>
          <p:cNvPr id="4" name="Date Placeholder 3">
            <a:extLst>
              <a:ext uri="{FF2B5EF4-FFF2-40B4-BE49-F238E27FC236}">
                <a16:creationId xmlns:a16="http://schemas.microsoft.com/office/drawing/2014/main" id="{1B508991-13A8-49E0-A5B6-FC3CB3E3D3FB}"/>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CD17EDE6-7E4C-4C1F-BDD9-6A8B5D42B2FF}"/>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A318AAD0-40A7-4589-94F9-42DBD2003CCA}"/>
              </a:ext>
            </a:extLst>
          </p:cNvPr>
          <p:cNvSpPr>
            <a:spLocks noGrp="1"/>
          </p:cNvSpPr>
          <p:nvPr>
            <p:ph type="sldNum" sz="quarter" idx="12"/>
          </p:nvPr>
        </p:nvSpPr>
        <p:spPr/>
        <p:txBody>
          <a:bodyPr/>
          <a:lstStyle/>
          <a:p>
            <a:fld id="{4FAB73BC-B049-4115-A692-8D63A059BFB8}" type="slidenum">
              <a:rPr lang="en-US" smtClean="0"/>
              <a:t>17</a:t>
            </a:fld>
            <a:endParaRPr lang="en-US" dirty="0"/>
          </a:p>
        </p:txBody>
      </p:sp>
      <p:pic>
        <p:nvPicPr>
          <p:cNvPr id="14" name="Content Placeholder 13">
            <a:extLst>
              <a:ext uri="{FF2B5EF4-FFF2-40B4-BE49-F238E27FC236}">
                <a16:creationId xmlns:a16="http://schemas.microsoft.com/office/drawing/2014/main" id="{8D72723A-0A1E-4E1D-BD2A-1CB7BB43B389}"/>
              </a:ext>
            </a:extLst>
          </p:cNvPr>
          <p:cNvPicPr>
            <a:picLocks noGrp="1" noChangeAspect="1"/>
          </p:cNvPicPr>
          <p:nvPr>
            <p:ph idx="1"/>
          </p:nvPr>
        </p:nvPicPr>
        <p:blipFill>
          <a:blip r:embed="rId2"/>
          <a:stretch>
            <a:fillRect/>
          </a:stretch>
        </p:blipFill>
        <p:spPr>
          <a:xfrm>
            <a:off x="1069975" y="1917469"/>
            <a:ext cx="10058400" cy="4250575"/>
          </a:xfrm>
          <a:prstGeom prst="rect">
            <a:avLst/>
          </a:prstGeom>
        </p:spPr>
      </p:pic>
    </p:spTree>
    <p:extLst>
      <p:ext uri="{BB962C8B-B14F-4D97-AF65-F5344CB8AC3E}">
        <p14:creationId xmlns:p14="http://schemas.microsoft.com/office/powerpoint/2010/main" val="404360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33AE6EF-CD7B-41CC-B606-A83D75A58410}"/>
              </a:ext>
            </a:extLst>
          </p:cNvPr>
          <p:cNvSpPr>
            <a:spLocks noGrp="1"/>
          </p:cNvSpPr>
          <p:nvPr>
            <p:ph type="title"/>
          </p:nvPr>
        </p:nvSpPr>
        <p:spPr>
          <a:xfrm>
            <a:off x="8156350" y="91440"/>
            <a:ext cx="3544035" cy="2594956"/>
          </a:xfrm>
          <a:ln>
            <a:noFill/>
          </a:ln>
        </p:spPr>
        <p:txBody>
          <a:bodyPr>
            <a:normAutofit/>
          </a:bodyPr>
          <a:lstStyle/>
          <a:p>
            <a:r>
              <a:rPr lang="en-US" sz="4400" dirty="0"/>
              <a:t>Hyperion: Performance Evaluation</a:t>
            </a:r>
          </a:p>
        </p:txBody>
      </p:sp>
      <p:sp>
        <p:nvSpPr>
          <p:cNvPr id="4" name="Date Placeholder 3">
            <a:extLst>
              <a:ext uri="{FF2B5EF4-FFF2-40B4-BE49-F238E27FC236}">
                <a16:creationId xmlns:a16="http://schemas.microsoft.com/office/drawing/2014/main" id="{E2088F0A-7962-4C16-96F9-AEB3D515ABB3}"/>
              </a:ext>
            </a:extLst>
          </p:cNvPr>
          <p:cNvSpPr>
            <a:spLocks noGrp="1"/>
          </p:cNvSpPr>
          <p:nvPr>
            <p:ph type="dt" sz="half" idx="10"/>
          </p:nvPr>
        </p:nvSpPr>
        <p:spPr>
          <a:xfrm>
            <a:off x="7964424" y="6272784"/>
            <a:ext cx="3273552" cy="365125"/>
          </a:xfrm>
        </p:spPr>
        <p:txBody>
          <a:bodyPr>
            <a:normAutofit/>
          </a:bodyPr>
          <a:lstStyle/>
          <a:p>
            <a:pPr>
              <a:spcAft>
                <a:spcPts val="600"/>
              </a:spcAft>
            </a:pPr>
            <a:fld id="{D4DE4697-0D4F-440C-84ED-3F47508F6621}" type="datetime1">
              <a:rPr lang="en-US" smtClean="0"/>
              <a:pPr>
                <a:spcAft>
                  <a:spcPts val="600"/>
                </a:spcAft>
              </a:pPr>
              <a:t>10/2/2017</a:t>
            </a:fld>
            <a:endParaRPr lang="en-US"/>
          </a:p>
        </p:txBody>
      </p:sp>
      <p:sp>
        <p:nvSpPr>
          <p:cNvPr id="5" name="Footer Placeholder 4">
            <a:extLst>
              <a:ext uri="{FF2B5EF4-FFF2-40B4-BE49-F238E27FC236}">
                <a16:creationId xmlns:a16="http://schemas.microsoft.com/office/drawing/2014/main" id="{DCBBDF21-D5D8-4B99-AA5B-5255E0E7722A}"/>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Rivier University, CS699 Professional Seminar</a:t>
            </a:r>
          </a:p>
        </p:txBody>
      </p:sp>
      <p:sp>
        <p:nvSpPr>
          <p:cNvPr id="6" name="Slide Number Placeholder 5">
            <a:extLst>
              <a:ext uri="{FF2B5EF4-FFF2-40B4-BE49-F238E27FC236}">
                <a16:creationId xmlns:a16="http://schemas.microsoft.com/office/drawing/2014/main" id="{108A607B-D950-43D8-8EF5-480294D17BC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18</a:t>
            </a:fld>
            <a:endParaRPr lang="en-US"/>
          </a:p>
        </p:txBody>
      </p:sp>
      <p:sp>
        <p:nvSpPr>
          <p:cNvPr id="11" name="Content Placeholder 11"/>
          <p:cNvSpPr>
            <a:spLocks noGrp="1"/>
          </p:cNvSpPr>
          <p:nvPr>
            <p:ph idx="1"/>
          </p:nvPr>
        </p:nvSpPr>
        <p:spPr>
          <a:xfrm>
            <a:off x="8156351" y="2906486"/>
            <a:ext cx="3544034" cy="3265714"/>
          </a:xfrm>
        </p:spPr>
        <p:txBody>
          <a:bodyPr>
            <a:normAutofit/>
          </a:bodyPr>
          <a:lstStyle/>
          <a:p>
            <a:r>
              <a:rPr lang="en-US" sz="2400" dirty="0"/>
              <a:t>Vision acuity of participants wearing no device, eyeglass, and Hyperion. Letters in higher line numbers are much smaller.</a:t>
            </a:r>
          </a:p>
        </p:txBody>
      </p:sp>
      <p:pic>
        <p:nvPicPr>
          <p:cNvPr id="8" name="Picture 7">
            <a:extLst>
              <a:ext uri="{FF2B5EF4-FFF2-40B4-BE49-F238E27FC236}">
                <a16:creationId xmlns:a16="http://schemas.microsoft.com/office/drawing/2014/main" id="{73059B09-A1AC-4ED5-8F03-BDCC789EAE5C}"/>
              </a:ext>
            </a:extLst>
          </p:cNvPr>
          <p:cNvPicPr>
            <a:picLocks noChangeAspect="1"/>
          </p:cNvPicPr>
          <p:nvPr/>
        </p:nvPicPr>
        <p:blipFill>
          <a:blip r:embed="rId5"/>
          <a:stretch>
            <a:fillRect/>
          </a:stretch>
        </p:blipFill>
        <p:spPr>
          <a:xfrm>
            <a:off x="527071" y="425003"/>
            <a:ext cx="6817625" cy="5544355"/>
          </a:xfrm>
          <a:prstGeom prst="rect">
            <a:avLst/>
          </a:prstGeom>
        </p:spPr>
      </p:pic>
    </p:spTree>
    <p:extLst>
      <p:ext uri="{BB962C8B-B14F-4D97-AF65-F5344CB8AC3E}">
        <p14:creationId xmlns:p14="http://schemas.microsoft.com/office/powerpoint/2010/main" val="335812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5BFB-C4ED-4D2C-9243-CA63851E5902}"/>
              </a:ext>
            </a:extLst>
          </p:cNvPr>
          <p:cNvSpPr>
            <a:spLocks noGrp="1"/>
          </p:cNvSpPr>
          <p:nvPr>
            <p:ph type="title"/>
          </p:nvPr>
        </p:nvSpPr>
        <p:spPr>
          <a:xfrm>
            <a:off x="1374648" y="2341141"/>
            <a:ext cx="10058400" cy="1609344"/>
          </a:xfrm>
        </p:spPr>
        <p:txBody>
          <a:bodyPr/>
          <a:lstStyle/>
          <a:p>
            <a:r>
              <a:rPr lang="en-US" dirty="0"/>
              <a:t>Hyperion </a:t>
            </a:r>
            <a:r>
              <a:rPr lang="en-US" cap="none" dirty="0"/>
              <a:t>FUTURE ENHANCEMENT: RETHINKING VISUAL IMPAIRMENT</a:t>
            </a:r>
            <a:endParaRPr lang="en-US" dirty="0"/>
          </a:p>
        </p:txBody>
      </p:sp>
      <p:sp>
        <p:nvSpPr>
          <p:cNvPr id="4" name="Date Placeholder 3">
            <a:extLst>
              <a:ext uri="{FF2B5EF4-FFF2-40B4-BE49-F238E27FC236}">
                <a16:creationId xmlns:a16="http://schemas.microsoft.com/office/drawing/2014/main" id="{B5BC29F8-6BA8-4B96-8D52-ABDB2FA35B90}"/>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00297244-4505-4259-BAEF-24B928BD8981}"/>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8E4F2042-27EA-4DE8-9433-3203CFF8379C}"/>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883647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162-343D-45F6-9451-3BDF53AB50D2}"/>
              </a:ext>
            </a:extLst>
          </p:cNvPr>
          <p:cNvSpPr>
            <a:spLocks noGrp="1"/>
          </p:cNvSpPr>
          <p:nvPr>
            <p:ph type="title"/>
          </p:nvPr>
        </p:nvSpPr>
        <p:spPr/>
        <p:txBody>
          <a:bodyPr/>
          <a:lstStyle/>
          <a:p>
            <a:r>
              <a:rPr lang="en-US" dirty="0"/>
              <a:t>Paper Citation</a:t>
            </a:r>
          </a:p>
        </p:txBody>
      </p:sp>
      <p:sp>
        <p:nvSpPr>
          <p:cNvPr id="3" name="Content Placeholder 2">
            <a:extLst>
              <a:ext uri="{FF2B5EF4-FFF2-40B4-BE49-F238E27FC236}">
                <a16:creationId xmlns:a16="http://schemas.microsoft.com/office/drawing/2014/main" id="{39130DC5-3AEF-4318-899D-AFF3BC64ABDE}"/>
              </a:ext>
            </a:extLst>
          </p:cNvPr>
          <p:cNvSpPr>
            <a:spLocks noGrp="1"/>
          </p:cNvSpPr>
          <p:nvPr>
            <p:ph idx="1"/>
          </p:nvPr>
        </p:nvSpPr>
        <p:spPr>
          <a:xfrm>
            <a:off x="1069848" y="2121408"/>
            <a:ext cx="10191340" cy="4050792"/>
          </a:xfrm>
        </p:spPr>
        <p:txBody>
          <a:bodyPr/>
          <a:lstStyle/>
          <a:p>
            <a:pPr marL="0" indent="0" algn="just">
              <a:buNone/>
            </a:pPr>
            <a:r>
              <a:rPr lang="en-US" dirty="0"/>
              <a:t>Dimitris </a:t>
            </a:r>
            <a:r>
              <a:rPr lang="en-US" dirty="0" err="1"/>
              <a:t>Chatzopoulos</a:t>
            </a:r>
            <a:r>
              <a:rPr lang="en-US" dirty="0"/>
              <a:t>, Carlos Bermejo, </a:t>
            </a:r>
            <a:r>
              <a:rPr lang="en-US" dirty="0" err="1"/>
              <a:t>Zhanpeng</a:t>
            </a:r>
            <a:r>
              <a:rPr lang="en-US" dirty="0"/>
              <a:t> Huang, </a:t>
            </a:r>
            <a:r>
              <a:rPr lang="en-US" dirty="0" err="1"/>
              <a:t>Arailym</a:t>
            </a:r>
            <a:r>
              <a:rPr lang="en-US" dirty="0"/>
              <a:t> </a:t>
            </a:r>
            <a:r>
              <a:rPr lang="en-US" dirty="0" err="1"/>
              <a:t>Butabayeva</a:t>
            </a:r>
            <a:r>
              <a:rPr lang="en-US" dirty="0"/>
              <a:t>,</a:t>
            </a:r>
          </a:p>
          <a:p>
            <a:pPr marL="0" indent="0" algn="just">
              <a:buNone/>
            </a:pPr>
            <a:r>
              <a:rPr lang="en-US" dirty="0"/>
              <a:t>Rui Zheng, </a:t>
            </a:r>
            <a:r>
              <a:rPr lang="en-US" dirty="0" err="1"/>
              <a:t>Morteza</a:t>
            </a:r>
            <a:r>
              <a:rPr lang="en-US" dirty="0"/>
              <a:t> </a:t>
            </a:r>
            <a:r>
              <a:rPr lang="en-US" dirty="0" err="1"/>
              <a:t>Golkarifard</a:t>
            </a:r>
            <a:r>
              <a:rPr lang="en-US" dirty="0"/>
              <a:t>, and Pan Hui. 2017. Hyperion: </a:t>
            </a:r>
            <a:r>
              <a:rPr lang="en-US" b="1" i="1" dirty="0"/>
              <a:t>A Wearable</a:t>
            </a:r>
          </a:p>
          <a:p>
            <a:pPr marL="0" indent="0" algn="just">
              <a:buNone/>
            </a:pPr>
            <a:r>
              <a:rPr lang="en-US" b="1" i="1" dirty="0"/>
              <a:t>Augmented Reality System for Text Extraction and Manipulation in the Air.</a:t>
            </a:r>
          </a:p>
          <a:p>
            <a:pPr marL="0" indent="0" algn="just">
              <a:buNone/>
            </a:pPr>
            <a:r>
              <a:rPr lang="en-US" dirty="0"/>
              <a:t>In Proceedings of ACM Multimedia Systems, Taipei, Taiwan, June 2017</a:t>
            </a:r>
          </a:p>
          <a:p>
            <a:pPr marL="0" indent="0" algn="just">
              <a:buNone/>
            </a:pPr>
            <a:r>
              <a:rPr lang="en-US" dirty="0"/>
              <a:t>(MMSys’17), 12 pages. </a:t>
            </a:r>
            <a:r>
              <a:rPr lang="en-US" dirty="0">
                <a:hlinkClick r:id="rId2"/>
              </a:rPr>
              <a:t>https://doi.org/http://dx.doi.org/10.1145/3083187.3084017</a:t>
            </a:r>
            <a:endParaRPr lang="en-US" dirty="0"/>
          </a:p>
          <a:p>
            <a:pPr marL="0" indent="0" algn="just">
              <a:buNone/>
            </a:pPr>
            <a:endParaRPr lang="en-US" dirty="0"/>
          </a:p>
        </p:txBody>
      </p:sp>
      <p:sp>
        <p:nvSpPr>
          <p:cNvPr id="4" name="Date Placeholder 3">
            <a:extLst>
              <a:ext uri="{FF2B5EF4-FFF2-40B4-BE49-F238E27FC236}">
                <a16:creationId xmlns:a16="http://schemas.microsoft.com/office/drawing/2014/main" id="{874DAA96-CADE-4273-8CB1-046629A9DCCF}"/>
              </a:ext>
            </a:extLst>
          </p:cNvPr>
          <p:cNvSpPr>
            <a:spLocks noGrp="1"/>
          </p:cNvSpPr>
          <p:nvPr>
            <p:ph type="dt" sz="half" idx="10"/>
          </p:nvPr>
        </p:nvSpPr>
        <p:spPr/>
        <p:txBody>
          <a:bodyPr/>
          <a:lstStyle/>
          <a:p>
            <a:fld id="{0E8A7510-1893-40D1-923C-D16D6EF4FA6A}" type="datetime1">
              <a:rPr lang="en-US" smtClean="0"/>
              <a:t>10/2/2017</a:t>
            </a:fld>
            <a:endParaRPr lang="en-US" dirty="0"/>
          </a:p>
        </p:txBody>
      </p:sp>
      <p:sp>
        <p:nvSpPr>
          <p:cNvPr id="6" name="Slide Number Placeholder 5">
            <a:extLst>
              <a:ext uri="{FF2B5EF4-FFF2-40B4-BE49-F238E27FC236}">
                <a16:creationId xmlns:a16="http://schemas.microsoft.com/office/drawing/2014/main" id="{72EBE962-F738-4A46-B01A-40B7763B03AD}"/>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7" name="Footer Placeholder 6">
            <a:extLst>
              <a:ext uri="{FF2B5EF4-FFF2-40B4-BE49-F238E27FC236}">
                <a16:creationId xmlns:a16="http://schemas.microsoft.com/office/drawing/2014/main" id="{3F9EB0A4-A682-4D20-A705-C0D7E3877ADD}"/>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1820949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B3CB-7469-4160-A13D-E14C01DC9BAE}"/>
              </a:ext>
            </a:extLst>
          </p:cNvPr>
          <p:cNvSpPr>
            <a:spLocks noGrp="1"/>
          </p:cNvSpPr>
          <p:nvPr>
            <p:ph type="title"/>
          </p:nvPr>
        </p:nvSpPr>
        <p:spPr>
          <a:xfrm>
            <a:off x="1396815" y="2191512"/>
            <a:ext cx="10058400" cy="1609344"/>
          </a:xfrm>
        </p:spPr>
        <p:txBody>
          <a:bodyPr/>
          <a:lstStyle/>
          <a:p>
            <a:pPr algn="ctr"/>
            <a:r>
              <a:rPr lang="en-US" dirty="0"/>
              <a:t>Hyperion: CONCLUSION</a:t>
            </a:r>
          </a:p>
        </p:txBody>
      </p:sp>
      <p:sp>
        <p:nvSpPr>
          <p:cNvPr id="4" name="Date Placeholder 3">
            <a:extLst>
              <a:ext uri="{FF2B5EF4-FFF2-40B4-BE49-F238E27FC236}">
                <a16:creationId xmlns:a16="http://schemas.microsoft.com/office/drawing/2014/main" id="{37C0B3CC-1328-40A7-9A4B-21D22E602F34}"/>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B79071EE-13F1-4363-A14F-1ACFBE3E0AB2}"/>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51FE3228-B3B5-44F7-B74B-E910FE181E59}"/>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420097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D659-F569-4930-A503-07970888B747}"/>
              </a:ext>
            </a:extLst>
          </p:cNvPr>
          <p:cNvSpPr>
            <a:spLocks noGrp="1"/>
          </p:cNvSpPr>
          <p:nvPr>
            <p:ph type="title"/>
          </p:nvPr>
        </p:nvSpPr>
        <p:spPr>
          <a:xfrm>
            <a:off x="1069848" y="484632"/>
            <a:ext cx="10058400" cy="1609344"/>
          </a:xfrm>
        </p:spPr>
        <p:txBody>
          <a:bodyPr/>
          <a:lstStyle/>
          <a:p>
            <a:r>
              <a:rPr lang="en-US" dirty="0"/>
              <a:t>Applications of augmented reality</a:t>
            </a:r>
          </a:p>
        </p:txBody>
      </p:sp>
      <p:sp>
        <p:nvSpPr>
          <p:cNvPr id="3" name="Content Placeholder 2">
            <a:extLst>
              <a:ext uri="{FF2B5EF4-FFF2-40B4-BE49-F238E27FC236}">
                <a16:creationId xmlns:a16="http://schemas.microsoft.com/office/drawing/2014/main" id="{75FAA3D3-879C-4085-A24E-599ABA2C775C}"/>
              </a:ext>
            </a:extLst>
          </p:cNvPr>
          <p:cNvSpPr>
            <a:spLocks noGrp="1"/>
          </p:cNvSpPr>
          <p:nvPr>
            <p:ph idx="1"/>
          </p:nvPr>
        </p:nvSpPr>
        <p:spPr/>
        <p:txBody>
          <a:bodyPr/>
          <a:lstStyle/>
          <a:p>
            <a:pPr fontAlgn="base"/>
            <a:r>
              <a:rPr lang="en-US" sz="2400" dirty="0"/>
              <a:t>Scanning a terrain (civil engineering) </a:t>
            </a:r>
          </a:p>
          <a:p>
            <a:pPr fontAlgn="base"/>
            <a:r>
              <a:rPr lang="en-US" sz="2400" dirty="0"/>
              <a:t>location of fittings and where things go(e.g. airplane parts)</a:t>
            </a:r>
          </a:p>
          <a:p>
            <a:pPr fontAlgn="base"/>
            <a:r>
              <a:rPr lang="en-US" sz="2400" dirty="0"/>
              <a:t>Gaming(immersive experience)</a:t>
            </a:r>
          </a:p>
          <a:p>
            <a:pPr fontAlgn="base"/>
            <a:r>
              <a:rPr lang="en-US" sz="2400" dirty="0"/>
              <a:t>Museum/tours(information &amp; history of Artifacts)</a:t>
            </a:r>
          </a:p>
          <a:p>
            <a:pPr fontAlgn="base"/>
            <a:r>
              <a:rPr lang="en-US" sz="2400" dirty="0"/>
              <a:t>Architectural visualization</a:t>
            </a:r>
          </a:p>
        </p:txBody>
      </p:sp>
      <p:sp>
        <p:nvSpPr>
          <p:cNvPr id="4" name="Date Placeholder 3">
            <a:extLst>
              <a:ext uri="{FF2B5EF4-FFF2-40B4-BE49-F238E27FC236}">
                <a16:creationId xmlns:a16="http://schemas.microsoft.com/office/drawing/2014/main" id="{806344FA-7E1D-41BF-A4C9-08EBD1932ACA}"/>
              </a:ext>
            </a:extLst>
          </p:cNvPr>
          <p:cNvSpPr>
            <a:spLocks noGrp="1"/>
          </p:cNvSpPr>
          <p:nvPr>
            <p:ph type="dt" sz="half" idx="10"/>
          </p:nvPr>
        </p:nvSpPr>
        <p:spPr/>
        <p:txBody>
          <a:bodyPr/>
          <a:lstStyle/>
          <a:p>
            <a:fld id="{C830C7E7-8EC3-4ECC-9B01-AD0B39595E1B}" type="datetime1">
              <a:rPr lang="en-US" smtClean="0"/>
              <a:t>10/2/2017</a:t>
            </a:fld>
            <a:endParaRPr lang="en-US" dirty="0"/>
          </a:p>
        </p:txBody>
      </p:sp>
      <p:sp>
        <p:nvSpPr>
          <p:cNvPr id="6" name="Slide Number Placeholder 5">
            <a:extLst>
              <a:ext uri="{FF2B5EF4-FFF2-40B4-BE49-F238E27FC236}">
                <a16:creationId xmlns:a16="http://schemas.microsoft.com/office/drawing/2014/main" id="{042FF120-3E67-4F8C-A937-8BECC23BED3B}"/>
              </a:ext>
            </a:extLst>
          </p:cNvPr>
          <p:cNvSpPr>
            <a:spLocks noGrp="1"/>
          </p:cNvSpPr>
          <p:nvPr>
            <p:ph type="sldNum" sz="quarter" idx="12"/>
          </p:nvPr>
        </p:nvSpPr>
        <p:spPr/>
        <p:txBody>
          <a:bodyPr/>
          <a:lstStyle/>
          <a:p>
            <a:fld id="{4FAB73BC-B049-4115-A692-8D63A059BFB8}" type="slidenum">
              <a:rPr lang="en-US" smtClean="0"/>
              <a:t>21</a:t>
            </a:fld>
            <a:endParaRPr lang="en-US" dirty="0"/>
          </a:p>
        </p:txBody>
      </p:sp>
      <p:sp>
        <p:nvSpPr>
          <p:cNvPr id="7" name="Footer Placeholder 6">
            <a:extLst>
              <a:ext uri="{FF2B5EF4-FFF2-40B4-BE49-F238E27FC236}">
                <a16:creationId xmlns:a16="http://schemas.microsoft.com/office/drawing/2014/main" id="{768C7973-0D42-4580-85A4-9464DBE6944C}"/>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3348815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25773-E9CD-4D23-AD53-BBEDD283BCE0}"/>
              </a:ext>
            </a:extLst>
          </p:cNvPr>
          <p:cNvSpPr>
            <a:spLocks noGrp="1"/>
          </p:cNvSpPr>
          <p:nvPr>
            <p:ph type="title"/>
          </p:nvPr>
        </p:nvSpPr>
        <p:spPr/>
        <p:txBody>
          <a:bodyPr/>
          <a:lstStyle/>
          <a:p>
            <a:r>
              <a:rPr lang="en-US" dirty="0"/>
              <a:t>Project idea</a:t>
            </a:r>
          </a:p>
        </p:txBody>
      </p:sp>
      <p:sp>
        <p:nvSpPr>
          <p:cNvPr id="3" name="Content Placeholder 2">
            <a:extLst>
              <a:ext uri="{FF2B5EF4-FFF2-40B4-BE49-F238E27FC236}">
                <a16:creationId xmlns:a16="http://schemas.microsoft.com/office/drawing/2014/main" id="{7E4AB12C-B81F-48B7-BC80-7576D404024A}"/>
              </a:ext>
            </a:extLst>
          </p:cNvPr>
          <p:cNvSpPr>
            <a:spLocks noGrp="1"/>
          </p:cNvSpPr>
          <p:nvPr>
            <p:ph idx="1"/>
          </p:nvPr>
        </p:nvSpPr>
        <p:spPr/>
        <p:txBody>
          <a:bodyPr>
            <a:normAutofit/>
          </a:bodyPr>
          <a:lstStyle/>
          <a:p>
            <a:r>
              <a:rPr lang="en-US" sz="2400" dirty="0"/>
              <a:t>App for Smart Glasses to Augment Reality</a:t>
            </a:r>
          </a:p>
          <a:p>
            <a:r>
              <a:rPr lang="en-US" sz="2400" dirty="0"/>
              <a:t>Researching and developing a Xamarin cross-platform Platform framework based app which can be used across Android, iOS, Windows for Smart Glasses. The focus is mainly on developing an Android based App.</a:t>
            </a:r>
          </a:p>
        </p:txBody>
      </p:sp>
      <p:sp>
        <p:nvSpPr>
          <p:cNvPr id="4" name="Date Placeholder 3">
            <a:extLst>
              <a:ext uri="{FF2B5EF4-FFF2-40B4-BE49-F238E27FC236}">
                <a16:creationId xmlns:a16="http://schemas.microsoft.com/office/drawing/2014/main" id="{E42DFC68-E4A6-4D95-841C-55BF73BCF606}"/>
              </a:ext>
            </a:extLst>
          </p:cNvPr>
          <p:cNvSpPr>
            <a:spLocks noGrp="1"/>
          </p:cNvSpPr>
          <p:nvPr>
            <p:ph type="dt" sz="half" idx="10"/>
          </p:nvPr>
        </p:nvSpPr>
        <p:spPr/>
        <p:txBody>
          <a:bodyPr/>
          <a:lstStyle/>
          <a:p>
            <a:fld id="{929F3E04-F1F2-4A87-B853-78DDF946B5F8}" type="datetime1">
              <a:rPr lang="en-US" smtClean="0"/>
              <a:t>10/2/2017</a:t>
            </a:fld>
            <a:endParaRPr lang="en-US" dirty="0"/>
          </a:p>
        </p:txBody>
      </p:sp>
      <p:sp>
        <p:nvSpPr>
          <p:cNvPr id="6" name="Slide Number Placeholder 5">
            <a:extLst>
              <a:ext uri="{FF2B5EF4-FFF2-40B4-BE49-F238E27FC236}">
                <a16:creationId xmlns:a16="http://schemas.microsoft.com/office/drawing/2014/main" id="{4DF8C2CD-5640-4AA1-98A0-4D4EA9193F96}"/>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7" name="Footer Placeholder 6">
            <a:extLst>
              <a:ext uri="{FF2B5EF4-FFF2-40B4-BE49-F238E27FC236}">
                <a16:creationId xmlns:a16="http://schemas.microsoft.com/office/drawing/2014/main" id="{657E7FD1-2C23-4BDD-84C5-4F0DCD839F46}"/>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418717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456C1E3-7797-4922-92BF-1DC764E46B2C}"/>
              </a:ext>
            </a:extLst>
          </p:cNvPr>
          <p:cNvSpPr>
            <a:spLocks noGrp="1"/>
          </p:cNvSpPr>
          <p:nvPr>
            <p:ph type="body" idx="1"/>
          </p:nvPr>
        </p:nvSpPr>
        <p:spPr/>
        <p:txBody>
          <a:bodyPr>
            <a:normAutofit/>
          </a:bodyPr>
          <a:lstStyle/>
          <a:p>
            <a:pPr algn="r"/>
            <a:r>
              <a:rPr lang="en-US" sz="3200" dirty="0"/>
              <a:t>To Be Continued…</a:t>
            </a:r>
          </a:p>
        </p:txBody>
      </p:sp>
      <p:sp>
        <p:nvSpPr>
          <p:cNvPr id="4" name="Date Placeholder 3">
            <a:extLst>
              <a:ext uri="{FF2B5EF4-FFF2-40B4-BE49-F238E27FC236}">
                <a16:creationId xmlns:a16="http://schemas.microsoft.com/office/drawing/2014/main" id="{915E655F-C9D9-4C98-AC25-2A59346AC642}"/>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8DB13472-5E09-48C4-A7B6-7683CDCEDCBB}"/>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A80B1921-88BF-4089-A2AA-22ECA5E068FD}"/>
              </a:ext>
            </a:extLst>
          </p:cNvPr>
          <p:cNvSpPr>
            <a:spLocks noGrp="1"/>
          </p:cNvSpPr>
          <p:nvPr>
            <p:ph type="sldNum" sz="quarter" idx="12"/>
          </p:nvPr>
        </p:nvSpPr>
        <p:spPr/>
        <p:txBody>
          <a:bodyPr/>
          <a:lstStyle/>
          <a:p>
            <a:fld id="{4FAB73BC-B049-4115-A692-8D63A059BFB8}" type="slidenum">
              <a:rPr lang="en-US" smtClean="0"/>
              <a:t>23</a:t>
            </a:fld>
            <a:endParaRPr lang="en-US" dirty="0"/>
          </a:p>
        </p:txBody>
      </p:sp>
      <p:pic>
        <p:nvPicPr>
          <p:cNvPr id="10" name="Picture 9">
            <a:extLst>
              <a:ext uri="{FF2B5EF4-FFF2-40B4-BE49-F238E27FC236}">
                <a16:creationId xmlns:a16="http://schemas.microsoft.com/office/drawing/2014/main" id="{FA46F59B-3604-4644-864B-D95853D39664}"/>
              </a:ext>
            </a:extLst>
          </p:cNvPr>
          <p:cNvPicPr>
            <a:picLocks noChangeAspect="1"/>
          </p:cNvPicPr>
          <p:nvPr/>
        </p:nvPicPr>
        <p:blipFill>
          <a:blip r:embed="rId2"/>
          <a:stretch>
            <a:fillRect/>
          </a:stretch>
        </p:blipFill>
        <p:spPr>
          <a:xfrm>
            <a:off x="4344041" y="1007532"/>
            <a:ext cx="4166315" cy="3380704"/>
          </a:xfrm>
          <a:prstGeom prst="rect">
            <a:avLst/>
          </a:prstGeom>
        </p:spPr>
      </p:pic>
    </p:spTree>
    <p:extLst>
      <p:ext uri="{BB962C8B-B14F-4D97-AF65-F5344CB8AC3E}">
        <p14:creationId xmlns:p14="http://schemas.microsoft.com/office/powerpoint/2010/main" val="2689026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585D-7E79-4D08-9D01-6F4B84ABE849}"/>
              </a:ext>
            </a:extLst>
          </p:cNvPr>
          <p:cNvSpPr>
            <a:spLocks noGrp="1"/>
          </p:cNvSpPr>
          <p:nvPr>
            <p:ph type="title"/>
          </p:nvPr>
        </p:nvSpPr>
        <p:spPr>
          <a:xfrm>
            <a:off x="1007643" y="2574689"/>
            <a:ext cx="10058400" cy="1609344"/>
          </a:xfrm>
        </p:spPr>
        <p:txBody>
          <a:bodyPr/>
          <a:lstStyle/>
          <a:p>
            <a:pPr algn="ctr"/>
            <a:r>
              <a:rPr lang="en-US" dirty="0"/>
              <a:t>Motivation</a:t>
            </a:r>
          </a:p>
        </p:txBody>
      </p:sp>
      <p:sp>
        <p:nvSpPr>
          <p:cNvPr id="4" name="Date Placeholder 3">
            <a:extLst>
              <a:ext uri="{FF2B5EF4-FFF2-40B4-BE49-F238E27FC236}">
                <a16:creationId xmlns:a16="http://schemas.microsoft.com/office/drawing/2014/main" id="{42257B2B-D5AC-4151-A28E-E485DEF57C3D}"/>
              </a:ext>
            </a:extLst>
          </p:cNvPr>
          <p:cNvSpPr>
            <a:spLocks noGrp="1"/>
          </p:cNvSpPr>
          <p:nvPr>
            <p:ph type="dt" sz="half" idx="10"/>
          </p:nvPr>
        </p:nvSpPr>
        <p:spPr/>
        <p:txBody>
          <a:bodyPr/>
          <a:lstStyle/>
          <a:p>
            <a:fld id="{F31D144E-D3DB-4580-9556-7D0DFBEBEDB7}" type="datetime1">
              <a:rPr lang="en-US" smtClean="0"/>
              <a:t>10/2/2017</a:t>
            </a:fld>
            <a:endParaRPr lang="en-US" dirty="0"/>
          </a:p>
        </p:txBody>
      </p:sp>
      <p:sp>
        <p:nvSpPr>
          <p:cNvPr id="6" name="Slide Number Placeholder 5">
            <a:extLst>
              <a:ext uri="{FF2B5EF4-FFF2-40B4-BE49-F238E27FC236}">
                <a16:creationId xmlns:a16="http://schemas.microsoft.com/office/drawing/2014/main" id="{2B22B7E5-7684-479E-918B-904E2B109A2F}"/>
              </a:ext>
            </a:extLst>
          </p:cNvPr>
          <p:cNvSpPr>
            <a:spLocks noGrp="1"/>
          </p:cNvSpPr>
          <p:nvPr>
            <p:ph type="sldNum" sz="quarter" idx="12"/>
          </p:nvPr>
        </p:nvSpPr>
        <p:spPr/>
        <p:txBody>
          <a:bodyPr/>
          <a:lstStyle/>
          <a:p>
            <a:fld id="{4FAB73BC-B049-4115-A692-8D63A059BFB8}" type="slidenum">
              <a:rPr lang="en-US" smtClean="0"/>
              <a:t>3</a:t>
            </a:fld>
            <a:endParaRPr lang="en-US" dirty="0"/>
          </a:p>
        </p:txBody>
      </p:sp>
      <p:sp>
        <p:nvSpPr>
          <p:cNvPr id="7" name="Footer Placeholder 6">
            <a:extLst>
              <a:ext uri="{FF2B5EF4-FFF2-40B4-BE49-F238E27FC236}">
                <a16:creationId xmlns:a16="http://schemas.microsoft.com/office/drawing/2014/main" id="{EE5A840A-3D11-48D5-A906-87196720A780}"/>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397405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A942-405F-4DDA-8199-064B6BC5337E}"/>
              </a:ext>
            </a:extLst>
          </p:cNvPr>
          <p:cNvSpPr>
            <a:spLocks noGrp="1"/>
          </p:cNvSpPr>
          <p:nvPr>
            <p:ph type="title"/>
          </p:nvPr>
        </p:nvSpPr>
        <p:spPr/>
        <p:txBody>
          <a:bodyPr/>
          <a:lstStyle/>
          <a:p>
            <a:r>
              <a:rPr lang="en-US" dirty="0"/>
              <a:t>Agenda </a:t>
            </a:r>
          </a:p>
        </p:txBody>
      </p:sp>
      <p:sp>
        <p:nvSpPr>
          <p:cNvPr id="3" name="Content Placeholder 2">
            <a:extLst>
              <a:ext uri="{FF2B5EF4-FFF2-40B4-BE49-F238E27FC236}">
                <a16:creationId xmlns:a16="http://schemas.microsoft.com/office/drawing/2014/main" id="{D02E647C-7C64-4D2F-91A8-04B4192ED96F}"/>
              </a:ext>
            </a:extLst>
          </p:cNvPr>
          <p:cNvSpPr>
            <a:spLocks noGrp="1"/>
          </p:cNvSpPr>
          <p:nvPr>
            <p:ph idx="1"/>
          </p:nvPr>
        </p:nvSpPr>
        <p:spPr>
          <a:xfrm>
            <a:off x="1069848" y="2140070"/>
            <a:ext cx="10058400" cy="4050792"/>
          </a:xfrm>
        </p:spPr>
        <p:txBody>
          <a:bodyPr>
            <a:normAutofit/>
          </a:bodyPr>
          <a:lstStyle/>
          <a:p>
            <a:r>
              <a:rPr lang="en-US" sz="2400" dirty="0"/>
              <a:t>What is Augmented Reality?</a:t>
            </a:r>
          </a:p>
          <a:p>
            <a:r>
              <a:rPr lang="en-US" sz="2400" dirty="0"/>
              <a:t>What this paper covers?</a:t>
            </a:r>
          </a:p>
          <a:p>
            <a:r>
              <a:rPr lang="en-US" sz="2400" dirty="0"/>
              <a:t>Current Applications of Augmented Reality.</a:t>
            </a:r>
          </a:p>
          <a:p>
            <a:r>
              <a:rPr lang="en-US" sz="2400" dirty="0"/>
              <a:t>Future of Augmented Reality.</a:t>
            </a:r>
          </a:p>
          <a:p>
            <a:r>
              <a:rPr lang="en-US" sz="2400" dirty="0"/>
              <a:t>Capstone Project Idea.</a:t>
            </a:r>
          </a:p>
          <a:p>
            <a:r>
              <a:rPr lang="en-US" sz="2400" dirty="0"/>
              <a:t>Questions &amp; Thank You.</a:t>
            </a:r>
          </a:p>
        </p:txBody>
      </p:sp>
      <p:sp>
        <p:nvSpPr>
          <p:cNvPr id="4" name="Date Placeholder 3">
            <a:extLst>
              <a:ext uri="{FF2B5EF4-FFF2-40B4-BE49-F238E27FC236}">
                <a16:creationId xmlns:a16="http://schemas.microsoft.com/office/drawing/2014/main" id="{C77DE8E3-A119-4F0C-8CF9-87FF7ABAF2E8}"/>
              </a:ext>
            </a:extLst>
          </p:cNvPr>
          <p:cNvSpPr>
            <a:spLocks noGrp="1"/>
          </p:cNvSpPr>
          <p:nvPr>
            <p:ph type="dt" sz="half" idx="10"/>
          </p:nvPr>
        </p:nvSpPr>
        <p:spPr/>
        <p:txBody>
          <a:bodyPr/>
          <a:lstStyle/>
          <a:p>
            <a:fld id="{63694F92-502C-43D3-AA45-6280DE7ACE8A}" type="datetime1">
              <a:rPr lang="en-US" smtClean="0"/>
              <a:t>10/2/2017</a:t>
            </a:fld>
            <a:endParaRPr lang="en-US" dirty="0"/>
          </a:p>
        </p:txBody>
      </p:sp>
      <p:sp>
        <p:nvSpPr>
          <p:cNvPr id="6" name="Slide Number Placeholder 5">
            <a:extLst>
              <a:ext uri="{FF2B5EF4-FFF2-40B4-BE49-F238E27FC236}">
                <a16:creationId xmlns:a16="http://schemas.microsoft.com/office/drawing/2014/main" id="{C8F784E6-B713-4C6E-81F3-D09B3E591000}"/>
              </a:ext>
            </a:extLst>
          </p:cNvPr>
          <p:cNvSpPr>
            <a:spLocks noGrp="1"/>
          </p:cNvSpPr>
          <p:nvPr>
            <p:ph type="sldNum" sz="quarter" idx="12"/>
          </p:nvPr>
        </p:nvSpPr>
        <p:spPr/>
        <p:txBody>
          <a:bodyPr/>
          <a:lstStyle/>
          <a:p>
            <a:fld id="{4FAB73BC-B049-4115-A692-8D63A059BFB8}" type="slidenum">
              <a:rPr lang="en-US" smtClean="0"/>
              <a:t>4</a:t>
            </a:fld>
            <a:endParaRPr lang="en-US" dirty="0"/>
          </a:p>
        </p:txBody>
      </p:sp>
      <p:sp>
        <p:nvSpPr>
          <p:cNvPr id="7" name="Footer Placeholder 6">
            <a:extLst>
              <a:ext uri="{FF2B5EF4-FFF2-40B4-BE49-F238E27FC236}">
                <a16:creationId xmlns:a16="http://schemas.microsoft.com/office/drawing/2014/main" id="{73FFEAA7-45BE-4547-9188-8976DC4ED473}"/>
              </a:ext>
            </a:extLst>
          </p:cNvPr>
          <p:cNvSpPr>
            <a:spLocks noGrp="1"/>
          </p:cNvSpPr>
          <p:nvPr>
            <p:ph type="ftr" sz="quarter" idx="11"/>
          </p:nvPr>
        </p:nvSpPr>
        <p:spPr/>
        <p:txBody>
          <a:bodyPr/>
          <a:lstStyle/>
          <a:p>
            <a:r>
              <a:rPr lang="en-US"/>
              <a:t>Rivier University, CS699 Professional Seminar</a:t>
            </a:r>
            <a:endParaRPr lang="en-US" dirty="0"/>
          </a:p>
        </p:txBody>
      </p:sp>
    </p:spTree>
    <p:extLst>
      <p:ext uri="{BB962C8B-B14F-4D97-AF65-F5344CB8AC3E}">
        <p14:creationId xmlns:p14="http://schemas.microsoft.com/office/powerpoint/2010/main" val="221214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D226-D68C-4DD8-A0C8-13AF85F94F76}"/>
              </a:ext>
            </a:extLst>
          </p:cNvPr>
          <p:cNvSpPr>
            <a:spLocks noGrp="1"/>
          </p:cNvSpPr>
          <p:nvPr>
            <p:ph type="title"/>
          </p:nvPr>
        </p:nvSpPr>
        <p:spPr>
          <a:xfrm>
            <a:off x="1069848" y="484632"/>
            <a:ext cx="10058400" cy="1609344"/>
          </a:xfrm>
        </p:spPr>
        <p:txBody>
          <a:bodyPr/>
          <a:lstStyle/>
          <a:p>
            <a:r>
              <a:rPr lang="en-US"/>
              <a:t>What is augmented reality?</a:t>
            </a:r>
            <a:endParaRPr lang="en-US" dirty="0"/>
          </a:p>
        </p:txBody>
      </p:sp>
      <p:pic>
        <p:nvPicPr>
          <p:cNvPr id="9" name="Content Placeholder 8" descr="A picture containing sky, outdoor, ground, text&#10;&#10;Description generated with very high confidence">
            <a:extLst>
              <a:ext uri="{FF2B5EF4-FFF2-40B4-BE49-F238E27FC236}">
                <a16:creationId xmlns:a16="http://schemas.microsoft.com/office/drawing/2014/main" id="{7A79FABC-5440-4A6E-8E1E-2CDBD747414B}"/>
              </a:ext>
            </a:extLst>
          </p:cNvPr>
          <p:cNvPicPr>
            <a:picLocks noGrp="1" noChangeAspect="1"/>
          </p:cNvPicPr>
          <p:nvPr>
            <p:ph idx="1"/>
          </p:nvPr>
        </p:nvPicPr>
        <p:blipFill>
          <a:blip r:embed="rId3"/>
          <a:stretch>
            <a:fillRect/>
          </a:stretch>
        </p:blipFill>
        <p:spPr>
          <a:xfrm>
            <a:off x="6458755" y="1751527"/>
            <a:ext cx="5312535" cy="4430331"/>
          </a:xfrm>
        </p:spPr>
      </p:pic>
      <p:sp>
        <p:nvSpPr>
          <p:cNvPr id="4" name="Date Placeholder 3">
            <a:extLst>
              <a:ext uri="{FF2B5EF4-FFF2-40B4-BE49-F238E27FC236}">
                <a16:creationId xmlns:a16="http://schemas.microsoft.com/office/drawing/2014/main" id="{D7017250-766B-4104-9F26-2035DDEEBA43}"/>
              </a:ext>
            </a:extLst>
          </p:cNvPr>
          <p:cNvSpPr>
            <a:spLocks noGrp="1"/>
          </p:cNvSpPr>
          <p:nvPr>
            <p:ph type="dt" sz="half" idx="10"/>
          </p:nvPr>
        </p:nvSpPr>
        <p:spPr>
          <a:xfrm>
            <a:off x="7964424" y="6272784"/>
            <a:ext cx="3273552" cy="365125"/>
          </a:xfrm>
        </p:spPr>
        <p:txBody>
          <a:bodyPr/>
          <a:lstStyle/>
          <a:p>
            <a:fld id="{87783393-68B0-4F9D-B51B-47A86F393B20}" type="datetime1">
              <a:rPr lang="en-US" smtClean="0"/>
              <a:t>10/2/2017</a:t>
            </a:fld>
            <a:endParaRPr lang="en-US" dirty="0"/>
          </a:p>
        </p:txBody>
      </p:sp>
      <p:sp>
        <p:nvSpPr>
          <p:cNvPr id="6" name="Slide Number Placeholder 5">
            <a:extLst>
              <a:ext uri="{FF2B5EF4-FFF2-40B4-BE49-F238E27FC236}">
                <a16:creationId xmlns:a16="http://schemas.microsoft.com/office/drawing/2014/main" id="{7CF2B246-BBA2-49E5-8F87-09D44238F673}"/>
              </a:ext>
            </a:extLst>
          </p:cNvPr>
          <p:cNvSpPr>
            <a:spLocks noGrp="1"/>
          </p:cNvSpPr>
          <p:nvPr>
            <p:ph type="sldNum" sz="quarter" idx="12"/>
          </p:nvPr>
        </p:nvSpPr>
        <p:spPr>
          <a:xfrm>
            <a:off x="11311128" y="6272784"/>
            <a:ext cx="640080" cy="365125"/>
          </a:xfrm>
        </p:spPr>
        <p:txBody>
          <a:bodyPr/>
          <a:lstStyle/>
          <a:p>
            <a:fld id="{4FAB73BC-B049-4115-A692-8D63A059BFB8}" type="slidenum">
              <a:rPr lang="en-US" smtClean="0"/>
              <a:t>5</a:t>
            </a:fld>
            <a:endParaRPr lang="en-US" dirty="0"/>
          </a:p>
        </p:txBody>
      </p:sp>
      <p:sp>
        <p:nvSpPr>
          <p:cNvPr id="7" name="Footer Placeholder 6">
            <a:extLst>
              <a:ext uri="{FF2B5EF4-FFF2-40B4-BE49-F238E27FC236}">
                <a16:creationId xmlns:a16="http://schemas.microsoft.com/office/drawing/2014/main" id="{3E5E2723-4A3A-42CE-A215-6AF0460E1985}"/>
              </a:ext>
            </a:extLst>
          </p:cNvPr>
          <p:cNvSpPr>
            <a:spLocks noGrp="1"/>
          </p:cNvSpPr>
          <p:nvPr>
            <p:ph type="ftr" sz="quarter" idx="11"/>
          </p:nvPr>
        </p:nvSpPr>
        <p:spPr>
          <a:xfrm>
            <a:off x="1088136" y="6272784"/>
            <a:ext cx="6327648" cy="365125"/>
          </a:xfrm>
        </p:spPr>
        <p:txBody>
          <a:bodyPr/>
          <a:lstStyle/>
          <a:p>
            <a:r>
              <a:rPr lang="en-US"/>
              <a:t>Rivier University, CS699 Professional Seminar</a:t>
            </a:r>
            <a:endParaRPr lang="en-US" dirty="0"/>
          </a:p>
        </p:txBody>
      </p:sp>
      <p:pic>
        <p:nvPicPr>
          <p:cNvPr id="11" name="Picture 10" descr="A view of a car&#10;&#10;Description generated with high confidence">
            <a:extLst>
              <a:ext uri="{FF2B5EF4-FFF2-40B4-BE49-F238E27FC236}">
                <a16:creationId xmlns:a16="http://schemas.microsoft.com/office/drawing/2014/main" id="{753E39A7-148C-4EEB-BAC4-7B5CE29794A7}"/>
              </a:ext>
            </a:extLst>
          </p:cNvPr>
          <p:cNvPicPr>
            <a:picLocks noChangeAspect="1"/>
          </p:cNvPicPr>
          <p:nvPr/>
        </p:nvPicPr>
        <p:blipFill>
          <a:blip r:embed="rId4"/>
          <a:stretch>
            <a:fillRect/>
          </a:stretch>
        </p:blipFill>
        <p:spPr>
          <a:xfrm>
            <a:off x="426806" y="1751527"/>
            <a:ext cx="5896721" cy="4430332"/>
          </a:xfrm>
          <a:prstGeom prst="rect">
            <a:avLst/>
          </a:prstGeom>
        </p:spPr>
      </p:pic>
    </p:spTree>
    <p:extLst>
      <p:ext uri="{BB962C8B-B14F-4D97-AF65-F5344CB8AC3E}">
        <p14:creationId xmlns:p14="http://schemas.microsoft.com/office/powerpoint/2010/main" val="333370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3650-B760-4470-ACDB-659D47FDDD86}"/>
              </a:ext>
            </a:extLst>
          </p:cNvPr>
          <p:cNvSpPr>
            <a:spLocks noGrp="1"/>
          </p:cNvSpPr>
          <p:nvPr>
            <p:ph type="title"/>
          </p:nvPr>
        </p:nvSpPr>
        <p:spPr/>
        <p:txBody>
          <a:bodyPr/>
          <a:lstStyle/>
          <a:p>
            <a:r>
              <a:rPr lang="en-US" dirty="0"/>
              <a:t>What this paper Covers?</a:t>
            </a:r>
          </a:p>
        </p:txBody>
      </p:sp>
      <p:sp>
        <p:nvSpPr>
          <p:cNvPr id="3" name="Content Placeholder 2">
            <a:extLst>
              <a:ext uri="{FF2B5EF4-FFF2-40B4-BE49-F238E27FC236}">
                <a16:creationId xmlns:a16="http://schemas.microsoft.com/office/drawing/2014/main" id="{EEF8A0CA-C3C2-4047-8B7B-955D989F6ED7}"/>
              </a:ext>
            </a:extLst>
          </p:cNvPr>
          <p:cNvSpPr>
            <a:spLocks noGrp="1"/>
          </p:cNvSpPr>
          <p:nvPr>
            <p:ph idx="1"/>
          </p:nvPr>
        </p:nvSpPr>
        <p:spPr>
          <a:xfrm>
            <a:off x="1069848" y="1872025"/>
            <a:ext cx="10058400" cy="4268309"/>
          </a:xfrm>
        </p:spPr>
        <p:txBody>
          <a:bodyPr>
            <a:normAutofit/>
          </a:bodyPr>
          <a:lstStyle/>
          <a:p>
            <a:r>
              <a:rPr lang="en-US" sz="2400" dirty="0"/>
              <a:t>Introduction</a:t>
            </a:r>
          </a:p>
          <a:p>
            <a:r>
              <a:rPr lang="en-US" sz="2400" dirty="0"/>
              <a:t>Inspiration</a:t>
            </a:r>
          </a:p>
          <a:p>
            <a:r>
              <a:rPr lang="en-US" sz="2400" dirty="0"/>
              <a:t>Hyperion: Glass Development Kit(GDK) for Google Glasses</a:t>
            </a:r>
          </a:p>
          <a:p>
            <a:pPr lvl="1"/>
            <a:r>
              <a:rPr lang="en-US" sz="2000" dirty="0"/>
              <a:t>Design Principles</a:t>
            </a:r>
          </a:p>
          <a:p>
            <a:pPr lvl="1"/>
            <a:r>
              <a:rPr lang="en-US" sz="2000" dirty="0"/>
              <a:t>System Flow of Hyperion</a:t>
            </a:r>
          </a:p>
          <a:p>
            <a:pPr lvl="1"/>
            <a:r>
              <a:rPr lang="en-US" sz="2000" dirty="0"/>
              <a:t>System Architecture</a:t>
            </a:r>
          </a:p>
          <a:p>
            <a:pPr lvl="1"/>
            <a:r>
              <a:rPr lang="en-US" sz="2000" dirty="0"/>
              <a:t>System Implementation</a:t>
            </a:r>
          </a:p>
          <a:p>
            <a:r>
              <a:rPr lang="en-US" sz="2400" dirty="0"/>
              <a:t>System Performance Evaluation</a:t>
            </a:r>
          </a:p>
          <a:p>
            <a:r>
              <a:rPr lang="en-US" sz="2400" dirty="0"/>
              <a:t>Future Enhancements</a:t>
            </a:r>
          </a:p>
          <a:p>
            <a:r>
              <a:rPr lang="en-US" sz="2400" dirty="0"/>
              <a:t>Conclusion</a:t>
            </a:r>
          </a:p>
        </p:txBody>
      </p:sp>
      <p:sp>
        <p:nvSpPr>
          <p:cNvPr id="4" name="Date Placeholder 3">
            <a:extLst>
              <a:ext uri="{FF2B5EF4-FFF2-40B4-BE49-F238E27FC236}">
                <a16:creationId xmlns:a16="http://schemas.microsoft.com/office/drawing/2014/main" id="{1A978C6D-EF65-4B5F-8C1D-F469CD0B076A}"/>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27857D46-D7DF-4EDA-9592-1433DC457509}"/>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FCBD9A07-D0ED-4862-BDE5-BCA025E0B58F}"/>
              </a:ext>
            </a:extLst>
          </p:cNvPr>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297587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8E4D-B3C1-4FE9-9398-365B1952AD63}"/>
              </a:ext>
            </a:extLst>
          </p:cNvPr>
          <p:cNvSpPr>
            <a:spLocks noGrp="1"/>
          </p:cNvSpPr>
          <p:nvPr>
            <p:ph type="title"/>
          </p:nvPr>
        </p:nvSpPr>
        <p:spPr/>
        <p:txBody>
          <a:bodyPr/>
          <a:lstStyle/>
          <a:p>
            <a:r>
              <a:rPr lang="en-US" dirty="0"/>
              <a:t>Hyperion: Introduction</a:t>
            </a:r>
          </a:p>
        </p:txBody>
      </p:sp>
      <p:sp>
        <p:nvSpPr>
          <p:cNvPr id="3" name="Content Placeholder 2">
            <a:extLst>
              <a:ext uri="{FF2B5EF4-FFF2-40B4-BE49-F238E27FC236}">
                <a16:creationId xmlns:a16="http://schemas.microsoft.com/office/drawing/2014/main" id="{CA703FB1-2D1B-4383-8C99-745DFE1C1616}"/>
              </a:ext>
            </a:extLst>
          </p:cNvPr>
          <p:cNvSpPr>
            <a:spLocks noGrp="1"/>
          </p:cNvSpPr>
          <p:nvPr>
            <p:ph idx="1"/>
          </p:nvPr>
        </p:nvSpPr>
        <p:spPr/>
        <p:txBody>
          <a:bodyPr>
            <a:normAutofit/>
          </a:bodyPr>
          <a:lstStyle/>
          <a:p>
            <a:r>
              <a:rPr lang="en-US" sz="2400" dirty="0">
                <a:cs typeface="Calibri" panose="020F0502020204030204" pitchFamily="34" charset="0"/>
              </a:rPr>
              <a:t>A Wearable Augmented Reality (WAR) system based on Google Glass </a:t>
            </a:r>
            <a:r>
              <a:rPr lang="en-US" sz="2400" i="1" dirty="0">
                <a:cs typeface="Calibri" panose="020F0502020204030204" pitchFamily="34" charset="0"/>
              </a:rPr>
              <a:t>to access text information in the </a:t>
            </a:r>
            <a:r>
              <a:rPr lang="en-US" sz="2400" b="1" i="1" dirty="0">
                <a:cs typeface="Calibri" panose="020F0502020204030204" pitchFamily="34" charset="0"/>
              </a:rPr>
              <a:t>ambient</a:t>
            </a:r>
            <a:r>
              <a:rPr lang="en-US" sz="2400" i="1" dirty="0">
                <a:cs typeface="Calibri" panose="020F0502020204030204" pitchFamily="34" charset="0"/>
              </a:rPr>
              <a:t> environment</a:t>
            </a:r>
            <a:r>
              <a:rPr lang="en-US" sz="2400" dirty="0">
                <a:cs typeface="Calibri" panose="020F0502020204030204" pitchFamily="34" charset="0"/>
              </a:rPr>
              <a:t>. </a:t>
            </a:r>
          </a:p>
          <a:p>
            <a:r>
              <a:rPr lang="en-US" sz="2400" dirty="0">
                <a:cs typeface="Calibri" panose="020F0502020204030204" pitchFamily="34" charset="0"/>
              </a:rPr>
              <a:t>Hyperion is able to retrieve text content from users’ current view and deliver the content to them in different ways according to their context. </a:t>
            </a:r>
          </a:p>
          <a:p>
            <a:r>
              <a:rPr lang="en-US" sz="2400" dirty="0">
                <a:cs typeface="Calibri" panose="020F0502020204030204" pitchFamily="34" charset="0"/>
              </a:rPr>
              <a:t>E.g. a </a:t>
            </a:r>
            <a:r>
              <a:rPr lang="en-US" sz="2400" i="1" dirty="0">
                <a:cs typeface="Calibri" panose="020F0502020204030204" pitchFamily="34" charset="0"/>
              </a:rPr>
              <a:t>tourist </a:t>
            </a:r>
            <a:r>
              <a:rPr lang="en-US" sz="2400" dirty="0">
                <a:cs typeface="Calibri" panose="020F0502020204030204" pitchFamily="34" charset="0"/>
              </a:rPr>
              <a:t>in London trying to explore the monuments</a:t>
            </a:r>
          </a:p>
        </p:txBody>
      </p:sp>
      <p:sp>
        <p:nvSpPr>
          <p:cNvPr id="4" name="Date Placeholder 3">
            <a:extLst>
              <a:ext uri="{FF2B5EF4-FFF2-40B4-BE49-F238E27FC236}">
                <a16:creationId xmlns:a16="http://schemas.microsoft.com/office/drawing/2014/main" id="{B106CC95-9CD1-4A20-9B81-A7A97CA9E09B}"/>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7557BC2F-30B1-4ABF-9D60-5FB65BF78FEA}"/>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550EBD50-A8E2-48DB-97F5-4DB63D17BB21}"/>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204247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DD57-F831-4174-B19B-9DE9AB96E610}"/>
              </a:ext>
            </a:extLst>
          </p:cNvPr>
          <p:cNvSpPr>
            <a:spLocks noGrp="1"/>
          </p:cNvSpPr>
          <p:nvPr>
            <p:ph type="title"/>
          </p:nvPr>
        </p:nvSpPr>
        <p:spPr/>
        <p:txBody>
          <a:bodyPr/>
          <a:lstStyle/>
          <a:p>
            <a:r>
              <a:rPr lang="en-US" dirty="0"/>
              <a:t>Goal &amp; inspiration</a:t>
            </a:r>
          </a:p>
        </p:txBody>
      </p:sp>
      <p:sp>
        <p:nvSpPr>
          <p:cNvPr id="3" name="Content Placeholder 2">
            <a:extLst>
              <a:ext uri="{FF2B5EF4-FFF2-40B4-BE49-F238E27FC236}">
                <a16:creationId xmlns:a16="http://schemas.microsoft.com/office/drawing/2014/main" id="{410D0474-B674-4847-BD6C-3A7D7C0D8766}"/>
              </a:ext>
            </a:extLst>
          </p:cNvPr>
          <p:cNvSpPr>
            <a:spLocks noGrp="1"/>
          </p:cNvSpPr>
          <p:nvPr>
            <p:ph idx="1"/>
          </p:nvPr>
        </p:nvSpPr>
        <p:spPr/>
        <p:txBody>
          <a:bodyPr/>
          <a:lstStyle/>
          <a:p>
            <a:r>
              <a:rPr lang="en-US" sz="2400" b="1" dirty="0">
                <a:cs typeface="Calibri" panose="020F0502020204030204" pitchFamily="34" charset="0"/>
              </a:rPr>
              <a:t>Goal: </a:t>
            </a:r>
            <a:r>
              <a:rPr lang="en-US" sz="2400" i="1" dirty="0">
                <a:cs typeface="Calibri" panose="020F0502020204030204" pitchFamily="34" charset="0"/>
              </a:rPr>
              <a:t>No focus on devising new wearable device or designing new algorithm, but try to integrate existing algorithm with google glasses to provide mobile users access text information that are not accessible currently.</a:t>
            </a:r>
          </a:p>
          <a:p>
            <a:pPr marL="0" indent="0">
              <a:buNone/>
            </a:pPr>
            <a:endParaRPr lang="en-US" sz="2400" dirty="0">
              <a:cs typeface="Calibri" panose="020F0502020204030204" pitchFamily="34" charset="0"/>
            </a:endParaRPr>
          </a:p>
          <a:p>
            <a:r>
              <a:rPr lang="en-US" sz="2400" b="1" dirty="0">
                <a:cs typeface="Calibri" panose="020F0502020204030204" pitchFamily="34" charset="0"/>
              </a:rPr>
              <a:t>Inspiration: </a:t>
            </a:r>
            <a:r>
              <a:rPr lang="en-US" sz="2400" i="1" dirty="0">
                <a:cs typeface="Calibri" panose="020F0502020204030204" pitchFamily="34" charset="0"/>
              </a:rPr>
              <a:t>Visually Impaired people</a:t>
            </a:r>
          </a:p>
          <a:p>
            <a:endParaRPr lang="en-US" dirty="0"/>
          </a:p>
        </p:txBody>
      </p:sp>
      <p:sp>
        <p:nvSpPr>
          <p:cNvPr id="4" name="Date Placeholder 3">
            <a:extLst>
              <a:ext uri="{FF2B5EF4-FFF2-40B4-BE49-F238E27FC236}">
                <a16:creationId xmlns:a16="http://schemas.microsoft.com/office/drawing/2014/main" id="{7483148A-C70B-45EA-A002-A81940FD380C}"/>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D7380CA1-D1B6-4C3D-A5D1-BC6282372368}"/>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7DBF4A6F-65E1-4EA5-BD88-D786F89407C9}"/>
              </a:ext>
            </a:extLst>
          </p:cNvPr>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344235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E2EB-1CB3-4B82-BF5C-23B00896183F}"/>
              </a:ext>
            </a:extLst>
          </p:cNvPr>
          <p:cNvSpPr>
            <a:spLocks noGrp="1"/>
          </p:cNvSpPr>
          <p:nvPr>
            <p:ph type="title"/>
          </p:nvPr>
        </p:nvSpPr>
        <p:spPr/>
        <p:txBody>
          <a:bodyPr/>
          <a:lstStyle/>
          <a:p>
            <a:r>
              <a:rPr lang="en-US" dirty="0"/>
              <a:t>Hyperion: Design principles</a:t>
            </a:r>
          </a:p>
        </p:txBody>
      </p:sp>
      <p:sp>
        <p:nvSpPr>
          <p:cNvPr id="3" name="Content Placeholder 2">
            <a:extLst>
              <a:ext uri="{FF2B5EF4-FFF2-40B4-BE49-F238E27FC236}">
                <a16:creationId xmlns:a16="http://schemas.microsoft.com/office/drawing/2014/main" id="{75E9E81D-1753-4795-AD11-2A3E93FAC78E}"/>
              </a:ext>
            </a:extLst>
          </p:cNvPr>
          <p:cNvSpPr>
            <a:spLocks noGrp="1"/>
          </p:cNvSpPr>
          <p:nvPr>
            <p:ph idx="1"/>
          </p:nvPr>
        </p:nvSpPr>
        <p:spPr/>
        <p:txBody>
          <a:bodyPr/>
          <a:lstStyle/>
          <a:p>
            <a:r>
              <a:rPr lang="en-US" sz="2400" dirty="0"/>
              <a:t>Simplicity: Daily users &amp; Amateur users</a:t>
            </a:r>
          </a:p>
          <a:p>
            <a:r>
              <a:rPr lang="en-US" sz="2400" dirty="0"/>
              <a:t>Relevance: Focus on how to deliver text information to users(fast &amp; simply)</a:t>
            </a:r>
          </a:p>
          <a:p>
            <a:r>
              <a:rPr lang="en-US" sz="2400" dirty="0"/>
              <a:t>Adaptivity: Driving &amp; help for Visually impaired people</a:t>
            </a:r>
          </a:p>
          <a:p>
            <a:r>
              <a:rPr lang="en-US" sz="2400" dirty="0"/>
              <a:t>Different Modes of Hyperion</a:t>
            </a:r>
          </a:p>
          <a:p>
            <a:pPr marL="617220" lvl="1" indent="-342900">
              <a:buFont typeface="+mj-lt"/>
              <a:buAutoNum type="arabicPeriod"/>
            </a:pPr>
            <a:r>
              <a:rPr lang="en-US" sz="2000" dirty="0"/>
              <a:t>Explore mode</a:t>
            </a:r>
          </a:p>
          <a:p>
            <a:pPr marL="617220" lvl="1" indent="-342900">
              <a:buFont typeface="+mj-lt"/>
              <a:buAutoNum type="arabicPeriod"/>
            </a:pPr>
            <a:r>
              <a:rPr lang="en-US" sz="2000" dirty="0"/>
              <a:t>Reading mode</a:t>
            </a:r>
          </a:p>
          <a:p>
            <a:pPr marL="617220" lvl="1" indent="-342900">
              <a:buFont typeface="+mj-lt"/>
              <a:buAutoNum type="arabicPeriod"/>
            </a:pPr>
            <a:r>
              <a:rPr lang="en-US" sz="2000" dirty="0"/>
              <a:t>Meeting mode</a:t>
            </a:r>
          </a:p>
          <a:p>
            <a:pPr marL="617220" lvl="1" indent="-342900">
              <a:buFont typeface="+mj-lt"/>
              <a:buAutoNum type="arabicPeriod"/>
            </a:pPr>
            <a:r>
              <a:rPr lang="en-US" sz="2000" dirty="0"/>
              <a:t>Driving mode</a:t>
            </a:r>
          </a:p>
        </p:txBody>
      </p:sp>
      <p:sp>
        <p:nvSpPr>
          <p:cNvPr id="4" name="Date Placeholder 3">
            <a:extLst>
              <a:ext uri="{FF2B5EF4-FFF2-40B4-BE49-F238E27FC236}">
                <a16:creationId xmlns:a16="http://schemas.microsoft.com/office/drawing/2014/main" id="{040490C0-8C9D-4A02-844E-5492AB4240F2}"/>
              </a:ext>
            </a:extLst>
          </p:cNvPr>
          <p:cNvSpPr>
            <a:spLocks noGrp="1"/>
          </p:cNvSpPr>
          <p:nvPr>
            <p:ph type="dt" sz="half" idx="10"/>
          </p:nvPr>
        </p:nvSpPr>
        <p:spPr/>
        <p:txBody>
          <a:bodyPr/>
          <a:lstStyle/>
          <a:p>
            <a:fld id="{D4DE4697-0D4F-440C-84ED-3F47508F6621}" type="datetime1">
              <a:rPr lang="en-US" smtClean="0"/>
              <a:t>10/2/2017</a:t>
            </a:fld>
            <a:endParaRPr lang="en-US" dirty="0"/>
          </a:p>
        </p:txBody>
      </p:sp>
      <p:sp>
        <p:nvSpPr>
          <p:cNvPr id="5" name="Footer Placeholder 4">
            <a:extLst>
              <a:ext uri="{FF2B5EF4-FFF2-40B4-BE49-F238E27FC236}">
                <a16:creationId xmlns:a16="http://schemas.microsoft.com/office/drawing/2014/main" id="{1BC9F2BF-A63C-49D8-93EA-DB21E27385F4}"/>
              </a:ext>
            </a:extLst>
          </p:cNvPr>
          <p:cNvSpPr>
            <a:spLocks noGrp="1"/>
          </p:cNvSpPr>
          <p:nvPr>
            <p:ph type="ftr" sz="quarter" idx="11"/>
          </p:nvPr>
        </p:nvSpPr>
        <p:spPr/>
        <p:txBody>
          <a:bodyPr/>
          <a:lstStyle/>
          <a:p>
            <a:r>
              <a:rPr lang="en-US"/>
              <a:t>Rivier University, CS699 Professional Seminar</a:t>
            </a:r>
            <a:endParaRPr lang="en-US" dirty="0"/>
          </a:p>
        </p:txBody>
      </p:sp>
      <p:sp>
        <p:nvSpPr>
          <p:cNvPr id="6" name="Slide Number Placeholder 5">
            <a:extLst>
              <a:ext uri="{FF2B5EF4-FFF2-40B4-BE49-F238E27FC236}">
                <a16:creationId xmlns:a16="http://schemas.microsoft.com/office/drawing/2014/main" id="{3B4E1BB8-E40D-4783-AC9C-FE6792391515}"/>
              </a:ext>
            </a:extLst>
          </p:cNvPr>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3292082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2855</TotalTime>
  <Words>1006</Words>
  <Application>Microsoft Office PowerPoint</Application>
  <PresentationFormat>Widescreen</PresentationFormat>
  <Paragraphs>201</Paragraphs>
  <Slides>23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Rockwell</vt:lpstr>
      <vt:lpstr>Rockwell Condensed</vt:lpstr>
      <vt:lpstr>Rockwell Extra Bold</vt:lpstr>
      <vt:lpstr>Wingdings</vt:lpstr>
      <vt:lpstr>Wood Type</vt:lpstr>
      <vt:lpstr>WEAREBLE Augmented reality Chaitrali Doshi Rivier University Professor: Dr. Vladimir Riabov Date of submission: 09/30/2017 </vt:lpstr>
      <vt:lpstr>Paper Citation</vt:lpstr>
      <vt:lpstr>Motivation</vt:lpstr>
      <vt:lpstr>Agenda </vt:lpstr>
      <vt:lpstr>What is augmented reality?</vt:lpstr>
      <vt:lpstr>What this paper Covers?</vt:lpstr>
      <vt:lpstr>Hyperion: Introduction</vt:lpstr>
      <vt:lpstr>Goal &amp; inspiration</vt:lpstr>
      <vt:lpstr>Hyperion: Design principles</vt:lpstr>
      <vt:lpstr>Hyperion: Work modalities chart</vt:lpstr>
      <vt:lpstr>Explore mode</vt:lpstr>
      <vt:lpstr>Reading mode</vt:lpstr>
      <vt:lpstr>Meeting mode</vt:lpstr>
      <vt:lpstr>Driving mode</vt:lpstr>
      <vt:lpstr>Hyperion: Architecture &amp; System flow</vt:lpstr>
      <vt:lpstr>System implementation</vt:lpstr>
      <vt:lpstr>Example of hand gesture Recognition</vt:lpstr>
      <vt:lpstr>Hyperion: Performance Evaluation</vt:lpstr>
      <vt:lpstr>Hyperion FUTURE ENHANCEMENT: RETHINKING VISUAL IMPAIRMENT</vt:lpstr>
      <vt:lpstr>Hyperion: CONCLUSION</vt:lpstr>
      <vt:lpstr>Applications of augmented reality</vt:lpstr>
      <vt:lpstr>Project idea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cDoshi</dc:creator>
  <cp:lastModifiedBy>Chaitrali Doshi</cp:lastModifiedBy>
  <cp:revision>162</cp:revision>
  <dcterms:created xsi:type="dcterms:W3CDTF">2017-09-26T14:24:09Z</dcterms:created>
  <dcterms:modified xsi:type="dcterms:W3CDTF">2017-10-03T02:34:13Z</dcterms:modified>
</cp:coreProperties>
</file>